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3"/>
  </p:notesMasterIdLst>
  <p:handoutMasterIdLst>
    <p:handoutMasterId r:id="rId24"/>
  </p:handoutMasterIdLst>
  <p:sldIdLst>
    <p:sldId id="551" r:id="rId2"/>
    <p:sldId id="576" r:id="rId3"/>
    <p:sldId id="594" r:id="rId4"/>
    <p:sldId id="580" r:id="rId5"/>
    <p:sldId id="579" r:id="rId6"/>
    <p:sldId id="552" r:id="rId7"/>
    <p:sldId id="553" r:id="rId8"/>
    <p:sldId id="554" r:id="rId9"/>
    <p:sldId id="583" r:id="rId10"/>
    <p:sldId id="559" r:id="rId11"/>
    <p:sldId id="556" r:id="rId12"/>
    <p:sldId id="557" r:id="rId13"/>
    <p:sldId id="593" r:id="rId14"/>
    <p:sldId id="581" r:id="rId15"/>
    <p:sldId id="592" r:id="rId16"/>
    <p:sldId id="573" r:id="rId17"/>
    <p:sldId id="588" r:id="rId18"/>
    <p:sldId id="589" r:id="rId19"/>
    <p:sldId id="590" r:id="rId20"/>
    <p:sldId id="591" r:id="rId21"/>
    <p:sldId id="566" r:id="rId22"/>
  </p:sldIdLst>
  <p:sldSz cx="9144000" cy="6858000" type="screen4x3"/>
  <p:notesSz cx="7099300" cy="1023461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uSina" initials="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86358"/>
    <a:srgbClr val="A44036"/>
    <a:srgbClr val="8B362D"/>
    <a:srgbClr val="54211C"/>
    <a:srgbClr val="525252"/>
    <a:srgbClr val="686868"/>
    <a:srgbClr val="545454"/>
    <a:srgbClr val="696969"/>
    <a:srgbClr val="949494"/>
    <a:srgbClr val="404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4" autoAdjust="0"/>
    <p:restoredTop sz="96433" autoAdjust="0"/>
  </p:normalViewPr>
  <p:slideViewPr>
    <p:cSldViewPr snapToGrid="0">
      <p:cViewPr varScale="1">
        <p:scale>
          <a:sx n="107" d="100"/>
          <a:sy n="107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10368"/>
    </p:cViewPr>
  </p:sorterViewPr>
  <p:notesViewPr>
    <p:cSldViewPr snapToGrid="0">
      <p:cViewPr varScale="1">
        <p:scale>
          <a:sx n="86" d="100"/>
          <a:sy n="86" d="100"/>
        </p:scale>
        <p:origin x="2904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LINK-07F403\Volume_1\Business\Winestar\Finance\Tatarstan\BP%20Tatarsta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euille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plotArea>
      <c:layout/>
      <c:lineChart>
        <c:grouping val="standard"/>
        <c:ser>
          <c:idx val="0"/>
          <c:order val="0"/>
          <c:tx>
            <c:strRef>
              <c:f>Tatarstan!$M$11</c:f>
              <c:strCache>
                <c:ptCount val="1"/>
                <c:pt idx="0">
                  <c:v>Staff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Tatarstan!$N$10:$R$10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Tatarstan!$N$11:$R$11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</c:ser>
        <c:dLbls>
          <c:showVal val="1"/>
        </c:dLbls>
        <c:marker val="1"/>
        <c:axId val="73099904"/>
        <c:axId val="75391360"/>
      </c:lineChart>
      <c:catAx>
        <c:axId val="73099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391360"/>
        <c:crosses val="autoZero"/>
        <c:auto val="1"/>
        <c:lblAlgn val="ctr"/>
        <c:lblOffset val="100"/>
      </c:catAx>
      <c:valAx>
        <c:axId val="753913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7309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Sales</a:t>
            </a:r>
          </a:p>
        </c:rich>
      </c:tx>
      <c:layout>
        <c:manualLayout>
          <c:xMode val="edge"/>
          <c:yMode val="edge"/>
          <c:x val="0.40764507826247431"/>
          <c:y val="7.9468550845517502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Feuil1!$B$2:$B$6</c:f>
              <c:numCache>
                <c:formatCode>0</c:formatCode>
                <c:ptCount val="5"/>
                <c:pt idx="0">
                  <c:v>2000000</c:v>
                </c:pt>
                <c:pt idx="1">
                  <c:v>4000000</c:v>
                </c:pt>
                <c:pt idx="2">
                  <c:v>8000000</c:v>
                </c:pt>
                <c:pt idx="3">
                  <c:v>12000000</c:v>
                </c:pt>
                <c:pt idx="4">
                  <c:v>16000000</c:v>
                </c:pt>
              </c:numCache>
            </c:numRef>
          </c:val>
        </c:ser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75239808"/>
        <c:axId val="75241344"/>
      </c:lineChart>
      <c:catAx>
        <c:axId val="75239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241344"/>
        <c:crosses val="autoZero"/>
        <c:auto val="1"/>
        <c:lblAlgn val="ctr"/>
        <c:lblOffset val="100"/>
      </c:catAx>
      <c:valAx>
        <c:axId val="75241344"/>
        <c:scaling>
          <c:orientation val="minMax"/>
        </c:scaling>
        <c:axPos val="l"/>
        <c:numFmt formatCode="#,##0\ &quot;€&quot;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23980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2000" b="0"/>
            </a:pPr>
            <a:r>
              <a:rPr lang="en-US" sz="2000" b="0" dirty="0" smtClean="0"/>
              <a:t>400 k€</a:t>
            </a:r>
            <a:endParaRPr lang="en-US" sz="2000" b="0" dirty="0"/>
          </a:p>
        </c:rich>
      </c:tx>
      <c:layout>
        <c:manualLayout>
          <c:xMode val="edge"/>
          <c:yMode val="edge"/>
          <c:x val="0.67283858267716634"/>
          <c:y val="0.42812500000000031"/>
        </c:manualLayout>
      </c:layout>
    </c:title>
    <c:plotArea>
      <c:layout>
        <c:manualLayout>
          <c:layoutTarget val="inner"/>
          <c:xMode val="edge"/>
          <c:yMode val="edge"/>
          <c:x val="0.56944373359580225"/>
          <c:y val="0.21823449803149708"/>
          <c:w val="0.34201033464566932"/>
          <c:h val="0.5130155019685039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Feuil1!$A$2:$A$6</c:f>
              <c:strCache>
                <c:ptCount val="5"/>
                <c:pt idx="0">
                  <c:v>Machines</c:v>
                </c:pt>
                <c:pt idx="1">
                  <c:v>Working capital requirement</c:v>
                </c:pt>
                <c:pt idx="2">
                  <c:v>Recruitments</c:v>
                </c:pt>
                <c:pt idx="3">
                  <c:v>Marketing and communication</c:v>
                </c:pt>
                <c:pt idx="4">
                  <c:v>R&amp;D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200</c:v>
                </c:pt>
                <c:pt idx="1">
                  <c:v>70</c:v>
                </c:pt>
                <c:pt idx="2">
                  <c:v>40</c:v>
                </c:pt>
                <c:pt idx="3">
                  <c:v>50</c:v>
                </c:pt>
                <c:pt idx="4">
                  <c:v>40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fr-FR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fr-FR"/>
          </a:p>
        </c:txPr>
      </c:legendEntry>
      <c:layout>
        <c:manualLayout>
          <c:xMode val="edge"/>
          <c:yMode val="edge"/>
          <c:x val="3.5416666666666666E-2"/>
          <c:y val="0.13554060039370078"/>
          <c:w val="0.55451886482939627"/>
          <c:h val="0.7159030511811026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6ADC24EA-8346-4C8B-943C-AD383301A03D}" type="datetimeFigureOut">
              <a:rPr lang="id-ID" smtClean="0"/>
              <a:pPr/>
              <a:t>18/05/2018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4ECE71F5-2935-4BFA-B369-9FA3FAF55664}" type="slidenum">
              <a:rPr lang="id-ID" smtClean="0"/>
              <a:pPr/>
              <a:t>‹N°›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95029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928D06E5-932C-4F36-8614-8789767FBCD2}" type="datetimeFigureOut">
              <a:rPr lang="id-ID" smtClean="0"/>
              <a:pPr/>
              <a:t>18/05/2018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55C38DD1-33AA-4996-977A-42B26A155BBE}" type="slidenum">
              <a:rPr lang="id-ID" smtClean="0"/>
              <a:pPr/>
              <a:t>‹N°›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05931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6804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6804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68045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6804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464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93789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6804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/>
              <a:pPr/>
              <a:t>‹N°›</a:t>
            </a:fld>
            <a:endParaRPr lang="id-ID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/>
              <a:pPr/>
              <a:t>‹N°›</a:t>
            </a:fld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/>
              <a:pPr/>
              <a:t>‹N°›</a:t>
            </a:fld>
            <a:endParaRPr lang="id-ID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/>
              <a:pPr/>
              <a:t>‹N°›</a:t>
            </a:fld>
            <a:endParaRPr lang="id-ID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2352185"/>
            <a:ext cx="9144000" cy="198456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16" name="Freeform 1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1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19" name="Freeform 1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1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‹N°›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90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399088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" name="Rectangle 16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‹N°›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35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30" y="2570959"/>
            <a:ext cx="1273385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898" y="2570959"/>
            <a:ext cx="1273385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89" y="2570959"/>
            <a:ext cx="1273385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6" y="2570959"/>
            <a:ext cx="1273385" cy="127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2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30" name="Freeform 2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3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" name="Rectangle 18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‹N°›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7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7606" y="1778000"/>
            <a:ext cx="1771650" cy="24459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" name="Rectangle 14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‹N°›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40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0" y="1585511"/>
            <a:ext cx="1025128" cy="1026000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3" y="2565225"/>
            <a:ext cx="1025128" cy="1026000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" name="Rectangle 17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‹N°›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05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2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34" name="Straight Connector 33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" name="Rectangle 18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‹N°›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59" y="2471738"/>
            <a:ext cx="2405063" cy="235353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66" y="2471738"/>
            <a:ext cx="2405063" cy="235353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857443" y="2471738"/>
            <a:ext cx="2405063" cy="235353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601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646737" y="273543"/>
            <a:ext cx="346436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Rectangle 7"/>
          <p:cNvSpPr/>
          <p:nvPr userDrawn="1"/>
        </p:nvSpPr>
        <p:spPr>
          <a:xfrm>
            <a:off x="8646737" y="573424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TextBox 8"/>
          <p:cNvSpPr txBox="1"/>
          <p:nvPr userDrawn="1"/>
        </p:nvSpPr>
        <p:spPr>
          <a:xfrm>
            <a:off x="8647472" y="305131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‹N°›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60564" y="6409324"/>
            <a:ext cx="168062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11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flipH="1">
            <a:off x="700282" y="6409324"/>
            <a:ext cx="168062" cy="221156"/>
            <a:chOff x="4328868" y="5502988"/>
            <a:chExt cx="500307" cy="493774"/>
          </a:xfrm>
        </p:grpSpPr>
        <p:sp>
          <p:nvSpPr>
            <p:cNvPr id="14" name="Freeform 13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14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14532" y="6522684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8367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/>
              <a:pPr/>
              <a:t>‹N°›</a:t>
            </a:fld>
            <a:endParaRPr lang="id-ID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/>
              <a:pPr/>
              <a:t>‹N°›</a:t>
            </a:fld>
            <a:endParaRPr lang="id-ID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/>
              <a:pPr/>
              <a:t>‹N°›</a:t>
            </a:fld>
            <a:endParaRPr lang="id-ID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/>
              <a:pPr/>
              <a:t>‹N°›</a:t>
            </a:fld>
            <a:endParaRPr lang="id-ID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/>
              <a:pPr/>
              <a:t>‹N°›</a:t>
            </a:fld>
            <a:endParaRPr lang="id-ID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/>
              <a:pPr/>
              <a:t>‹N°›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/>
              <a:pPr/>
              <a:t>‹N°›</a:t>
            </a:fld>
            <a:endParaRPr lang="id-ID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176DFD3-2AF0-4B06-81C8-CF1C6F54D29C}" type="slidenum">
              <a:rPr lang="id-ID" smtClean="0"/>
              <a:pPr/>
              <a:t>‹N°›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42" r:id="rId14"/>
    <p:sldLayoutId id="2147483657" r:id="rId15"/>
    <p:sldLayoutId id="2147483658" r:id="rId16"/>
    <p:sldLayoutId id="2147483669" r:id="rId17"/>
    <p:sldLayoutId id="2147483788" r:id="rId18"/>
    <p:sldLayoutId id="2147483789" r:id="rId1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34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1222" y="1375190"/>
            <a:ext cx="5370605" cy="46166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altLang="ja-JP" sz="2400" b="1" i="1" dirty="0" err="1" smtClean="0">
                <a:solidFill>
                  <a:schemeClr val="tx1">
                    <a:lumMod val="50000"/>
                    <a:lumOff val="50000"/>
                    <a:alpha val="57000"/>
                  </a:schemeClr>
                </a:solidFill>
                <a:latin typeface="Source Sans Pro Light"/>
                <a:cs typeface="Source Sans Pro Light"/>
              </a:rPr>
              <a:t>Equity</a:t>
            </a:r>
            <a:r>
              <a:rPr lang="fr-FR" altLang="ja-JP" sz="2400" b="1" i="1" dirty="0" smtClean="0">
                <a:solidFill>
                  <a:schemeClr val="tx1">
                    <a:lumMod val="50000"/>
                    <a:lumOff val="50000"/>
                    <a:alpha val="57000"/>
                  </a:schemeClr>
                </a:solidFill>
                <a:latin typeface="Source Sans Pro Light"/>
                <a:cs typeface="Source Sans Pro Light"/>
              </a:rPr>
              <a:t> </a:t>
            </a:r>
            <a:r>
              <a:rPr lang="fr-FR" altLang="ja-JP" sz="2400" b="1" i="1" dirty="0" err="1" smtClean="0">
                <a:solidFill>
                  <a:schemeClr val="tx1">
                    <a:lumMod val="50000"/>
                    <a:lumOff val="50000"/>
                    <a:alpha val="57000"/>
                  </a:schemeClr>
                </a:solidFill>
                <a:latin typeface="Source Sans Pro Light"/>
                <a:cs typeface="Source Sans Pro Light"/>
              </a:rPr>
              <a:t>fund</a:t>
            </a:r>
            <a:r>
              <a:rPr lang="fr-FR" altLang="ja-JP" sz="2400" b="1" i="1" dirty="0" smtClean="0">
                <a:solidFill>
                  <a:schemeClr val="tx1">
                    <a:lumMod val="50000"/>
                    <a:lumOff val="50000"/>
                    <a:alpha val="57000"/>
                  </a:schemeClr>
                </a:solidFill>
                <a:latin typeface="Source Sans Pro Light"/>
                <a:cs typeface="Source Sans Pro Light"/>
              </a:rPr>
              <a:t> </a:t>
            </a:r>
            <a:r>
              <a:rPr lang="fr-FR" altLang="ja-JP" sz="2400" b="1" i="1" dirty="0" err="1" smtClean="0">
                <a:solidFill>
                  <a:schemeClr val="tx1">
                    <a:lumMod val="50000"/>
                    <a:lumOff val="50000"/>
                    <a:alpha val="57000"/>
                  </a:schemeClr>
                </a:solidFill>
                <a:latin typeface="Source Sans Pro Light"/>
                <a:cs typeface="Source Sans Pro Light"/>
              </a:rPr>
              <a:t>raising</a:t>
            </a:r>
            <a:endParaRPr lang="en-US" sz="2400" b="1" i="1" dirty="0">
              <a:solidFill>
                <a:schemeClr val="tx1">
                  <a:lumMod val="50000"/>
                  <a:lumOff val="50000"/>
                  <a:alpha val="57000"/>
                </a:schemeClr>
              </a:solidFill>
              <a:latin typeface="Source Sans Pro Light"/>
              <a:cs typeface="Source Sans Pro Light"/>
            </a:endParaRPr>
          </a:p>
        </p:txBody>
      </p:sp>
      <p:pic>
        <p:nvPicPr>
          <p:cNvPr id="5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153713" y="-65187"/>
            <a:ext cx="9803763" cy="875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3" descr="Z:\Business\Fabulous\Logo\Logo F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126" y="430068"/>
            <a:ext cx="5370832" cy="719587"/>
          </a:xfrm>
          <a:prstGeom prst="rect">
            <a:avLst/>
          </a:prstGeom>
          <a:noFill/>
        </p:spPr>
      </p:pic>
      <p:pic>
        <p:nvPicPr>
          <p:cNvPr id="9" name="Espace réservé pour une image  23" descr="2016 Winestar Corbieres blanc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246" y="2221562"/>
            <a:ext cx="1685332" cy="357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Espace réservé pour une image  28" descr="2016 Winestar Corbieres ros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966" y="2066628"/>
            <a:ext cx="1918050" cy="378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Espace réservé pour une image  26" descr="2016 Winestar Corbieres rou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077" y="2230214"/>
            <a:ext cx="1927145" cy="3806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672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5943" y="4939774"/>
            <a:ext cx="42653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competitive pricing to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generate more sales 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!!!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166648" y="2076792"/>
            <a:ext cx="1" cy="24124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/>
          <p:nvPr/>
        </p:nvSpPr>
        <p:spPr>
          <a:xfrm>
            <a:off x="104326" y="1998233"/>
            <a:ext cx="3916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b="1" dirty="0" smtClean="0"/>
              <a:t>Imported can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187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ml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CIF Price 	: 7 </a:t>
            </a:r>
            <a:r>
              <a:rPr lang="en-US" altLang="ja-JP" dirty="0" smtClean="0"/>
              <a:t>CNY</a:t>
            </a:r>
            <a:r>
              <a:rPr lang="en-US" dirty="0" smtClean="0"/>
              <a:t> (0,87 €)</a:t>
            </a:r>
          </a:p>
          <a:p>
            <a:r>
              <a:rPr lang="en-US" dirty="0" smtClean="0"/>
              <a:t>Duties and tax	: 50%</a:t>
            </a:r>
          </a:p>
          <a:p>
            <a:r>
              <a:rPr lang="en-US" dirty="0" smtClean="0"/>
              <a:t>Landed price 	: 10.5 </a:t>
            </a:r>
            <a:r>
              <a:rPr lang="en-US" altLang="ja-JP" dirty="0" smtClean="0"/>
              <a:t>CNY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Final Cost	: 10.5 CNY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4282146" y="1982404"/>
            <a:ext cx="49138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b="1" dirty="0" smtClean="0"/>
              <a:t>Can filled in China 187 ml</a:t>
            </a:r>
          </a:p>
          <a:p>
            <a:endParaRPr lang="en-US" dirty="0"/>
          </a:p>
          <a:p>
            <a:r>
              <a:rPr lang="en-US" dirty="0" smtClean="0"/>
              <a:t>Wine only CIF Price 	: 2.4 CNY (0.30 €)</a:t>
            </a:r>
          </a:p>
          <a:p>
            <a:r>
              <a:rPr lang="en-US" dirty="0" smtClean="0"/>
              <a:t>Wine duties and tax	: 50%</a:t>
            </a:r>
          </a:p>
          <a:p>
            <a:r>
              <a:rPr lang="en-US" dirty="0" smtClean="0"/>
              <a:t>Wine landed price 	: 3.6 CNY</a:t>
            </a:r>
          </a:p>
          <a:p>
            <a:endParaRPr lang="en-US" dirty="0"/>
          </a:p>
          <a:p>
            <a:r>
              <a:rPr lang="en-US" sz="1600" dirty="0" smtClean="0"/>
              <a:t>Production cost (estimate)</a:t>
            </a:r>
            <a:r>
              <a:rPr lang="en-US" dirty="0" smtClean="0"/>
              <a:t>	: 1.4 CNY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Final Cost		: 5 CNY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2616841" y="962204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404040"/>
                </a:solidFill>
                <a:latin typeface="+mj-lt"/>
              </a:rPr>
              <a:t>Benefits on price competitiveness !</a:t>
            </a:r>
            <a:endParaRPr lang="en-US" i="1" dirty="0">
              <a:solidFill>
                <a:srgbClr val="404040"/>
              </a:solidFill>
              <a:latin typeface="+mj-lt"/>
            </a:endParaRPr>
          </a:p>
        </p:txBody>
      </p:sp>
      <p:pic>
        <p:nvPicPr>
          <p:cNvPr id="11" name="Picture 2" descr="C:\Users\AKNETBOOK1\Documents\logo F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992" y="273148"/>
            <a:ext cx="3181350" cy="428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5751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4"/>
          <p:cNvSpPr txBox="1"/>
          <p:nvPr/>
        </p:nvSpPr>
        <p:spPr>
          <a:xfrm>
            <a:off x="2603158" y="6265947"/>
            <a:ext cx="3845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Wine filler, nitrogen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doser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coding machine</a:t>
            </a:r>
          </a:p>
        </p:txBody>
      </p:sp>
      <p:pic>
        <p:nvPicPr>
          <p:cNvPr id="12" name="Image 11" descr="C:\Users\FAB01\Pictures\Can depalettizer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945" y="1574247"/>
            <a:ext cx="2626969" cy="209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C:\Users\FAB01\Pictures\Can turner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093" y="1573431"/>
            <a:ext cx="2162171" cy="211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C:\Users\FAB01\Pictures\Washing machine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443" y="1573431"/>
            <a:ext cx="3156656" cy="209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C:\Users\FAB01\Pictures\Nitrogen filler 03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270" y="4523314"/>
            <a:ext cx="1247653" cy="164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34"/>
          <p:cNvSpPr txBox="1"/>
          <p:nvPr/>
        </p:nvSpPr>
        <p:spPr>
          <a:xfrm>
            <a:off x="3277093" y="3580597"/>
            <a:ext cx="437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Depalettizer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conveyor</a:t>
            </a:r>
          </a:p>
        </p:txBody>
      </p:sp>
      <p:pic>
        <p:nvPicPr>
          <p:cNvPr id="4098" name="Picture 2" descr="Z:\Business\Winestar\Filling\Zhoshan Bowei\Photos\coding machi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7223" y="4199239"/>
            <a:ext cx="1473200" cy="1981200"/>
          </a:xfrm>
          <a:prstGeom prst="rect">
            <a:avLst/>
          </a:prstGeom>
          <a:noFill/>
        </p:spPr>
      </p:pic>
      <p:pic>
        <p:nvPicPr>
          <p:cNvPr id="4099" name="Picture 3" descr="Z:\Business\Winestar\Filling\Zhoshan Bowei\Photos\BW4T25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070" y="4285319"/>
            <a:ext cx="2832683" cy="1884823"/>
          </a:xfrm>
          <a:prstGeom prst="rect">
            <a:avLst/>
          </a:prstGeom>
          <a:noFill/>
        </p:spPr>
      </p:pic>
      <p:pic>
        <p:nvPicPr>
          <p:cNvPr id="4100" name="Picture 4" descr="Z:\Business\Winestar\Filling\Zhoshan Bowei\Photos\Nitrogen fill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5823" y="4179417"/>
            <a:ext cx="1054100" cy="2019300"/>
          </a:xfrm>
          <a:prstGeom prst="rect">
            <a:avLst/>
          </a:prstGeom>
          <a:noFill/>
        </p:spPr>
      </p:pic>
      <p:sp>
        <p:nvSpPr>
          <p:cNvPr id="18" name="TextBox 8"/>
          <p:cNvSpPr txBox="1"/>
          <p:nvPr/>
        </p:nvSpPr>
        <p:spPr>
          <a:xfrm>
            <a:off x="3265480" y="962204"/>
            <a:ext cx="245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404040"/>
                </a:solidFill>
                <a:latin typeface="+mj-lt"/>
              </a:rPr>
              <a:t>Wine filling line details</a:t>
            </a:r>
            <a:endParaRPr lang="en-US" i="1" dirty="0">
              <a:solidFill>
                <a:srgbClr val="404040"/>
              </a:solidFill>
              <a:latin typeface="+mj-lt"/>
            </a:endParaRPr>
          </a:p>
        </p:txBody>
      </p:sp>
      <p:pic>
        <p:nvPicPr>
          <p:cNvPr id="19" name="Picture 2" descr="C:\Users\AKNETBOOK1\Documents\logo F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47414" y="298200"/>
            <a:ext cx="3181350" cy="428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7604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4"/>
          <p:cNvSpPr txBox="1"/>
          <p:nvPr/>
        </p:nvSpPr>
        <p:spPr>
          <a:xfrm>
            <a:off x="3092497" y="6149361"/>
            <a:ext cx="308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Carton sealer and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palettizer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Picture 3" descr="Momentus xt500:Users:cedric:Documents:Business:Winestar:Filling:QPM FILLING:03 carton opener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333" y="1589473"/>
            <a:ext cx="2772532" cy="175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Momentus xt500:Users:cedric:Documents:Business:Winestar:Filling:QPM FILLING:04 carton filling machine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794" y="1630661"/>
            <a:ext cx="2680633" cy="17139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34"/>
          <p:cNvSpPr txBox="1"/>
          <p:nvPr/>
        </p:nvSpPr>
        <p:spPr>
          <a:xfrm>
            <a:off x="3077913" y="3327722"/>
            <a:ext cx="3212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Carton opener and filler</a:t>
            </a:r>
          </a:p>
        </p:txBody>
      </p:sp>
      <p:pic>
        <p:nvPicPr>
          <p:cNvPr id="3075" name="Picture 3" descr="Z:\Business\Winestar\Filling\Zhoshan Bowei\Photos\Carton seal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1265" y="4304606"/>
            <a:ext cx="1977081" cy="1767268"/>
          </a:xfrm>
          <a:prstGeom prst="rect">
            <a:avLst/>
          </a:prstGeom>
          <a:noFill/>
        </p:spPr>
      </p:pic>
      <p:pic>
        <p:nvPicPr>
          <p:cNvPr id="3076" name="Picture 4" descr="Z:\Business\Winestar\Filling\Zhoshan Bowei\Photos\Palettiz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816" y="3724997"/>
            <a:ext cx="2916195" cy="2383966"/>
          </a:xfrm>
          <a:prstGeom prst="rect">
            <a:avLst/>
          </a:prstGeom>
          <a:noFill/>
        </p:spPr>
      </p:pic>
      <p:sp>
        <p:nvSpPr>
          <p:cNvPr id="10" name="TextBox 8"/>
          <p:cNvSpPr txBox="1"/>
          <p:nvPr/>
        </p:nvSpPr>
        <p:spPr>
          <a:xfrm>
            <a:off x="3488875" y="962204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404040"/>
                </a:solidFill>
                <a:latin typeface="+mj-lt"/>
              </a:rPr>
              <a:t>End of line details</a:t>
            </a:r>
            <a:endParaRPr lang="en-US" i="1" dirty="0">
              <a:solidFill>
                <a:srgbClr val="404040"/>
              </a:solidFill>
              <a:latin typeface="+mj-lt"/>
            </a:endParaRPr>
          </a:p>
        </p:txBody>
      </p:sp>
      <p:pic>
        <p:nvPicPr>
          <p:cNvPr id="11" name="Picture 2" descr="C:\Users\AKNETBOOK1\Documents\logo F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7414" y="298200"/>
            <a:ext cx="3181350" cy="428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3415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71892" y="962204"/>
            <a:ext cx="243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ja-JP" i="1" dirty="0" err="1" smtClean="0">
                <a:solidFill>
                  <a:srgbClr val="404040"/>
                </a:solidFill>
                <a:latin typeface="+mj-lt"/>
              </a:rPr>
              <a:t>Next</a:t>
            </a:r>
            <a:r>
              <a:rPr lang="fr-FR" altLang="ja-JP" i="1" dirty="0" smtClean="0">
                <a:solidFill>
                  <a:srgbClr val="404040"/>
                </a:solidFill>
                <a:latin typeface="+mj-lt"/>
              </a:rPr>
              <a:t> … the </a:t>
            </a:r>
            <a:r>
              <a:rPr lang="fr-FR" altLang="ja-JP" i="1" dirty="0" err="1" smtClean="0">
                <a:solidFill>
                  <a:srgbClr val="404040"/>
                </a:solidFill>
                <a:latin typeface="+mj-lt"/>
              </a:rPr>
              <a:t>Winestar</a:t>
            </a:r>
            <a:r>
              <a:rPr lang="fr-FR" altLang="ja-JP" b="1" i="1" dirty="0" err="1" smtClean="0">
                <a:solidFill>
                  <a:srgbClr val="404040"/>
                </a:solidFill>
                <a:latin typeface="+mj-lt"/>
              </a:rPr>
              <a:t>s</a:t>
            </a:r>
            <a:endParaRPr lang="en-US" b="1" i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6" name="TextBox 34"/>
          <p:cNvSpPr txBox="1"/>
          <p:nvPr/>
        </p:nvSpPr>
        <p:spPr>
          <a:xfrm>
            <a:off x="1509555" y="1850455"/>
            <a:ext cx="6341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Deploy the wine in can filling line in all strategic markets :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Europe, USA, South America (Chile, Argentina), India, Russia, Africa, …</a:t>
            </a:r>
          </a:p>
          <a:p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Start local wine production under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Winestar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® quality specs,</a:t>
            </a:r>
          </a:p>
          <a:p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Export to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Winestar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® global markets and distributors.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C:\Users\AKNETBOOK1\Documents\logo 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414" y="298200"/>
            <a:ext cx="3181350" cy="428625"/>
          </a:xfrm>
          <a:prstGeom prst="rect">
            <a:avLst/>
          </a:prstGeom>
          <a:noFill/>
        </p:spPr>
      </p:pic>
      <p:pic>
        <p:nvPicPr>
          <p:cNvPr id="1026" name="Picture 2" descr="Z:\Business\Winestar\Photos\Map world detour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6150" y="3665691"/>
            <a:ext cx="5844953" cy="2983961"/>
          </a:xfrm>
          <a:prstGeom prst="rect">
            <a:avLst/>
          </a:prstGeom>
          <a:noFill/>
        </p:spPr>
      </p:pic>
      <p:sp>
        <p:nvSpPr>
          <p:cNvPr id="12" name="Étoile à 5 branches 11"/>
          <p:cNvSpPr/>
          <p:nvPr/>
        </p:nvSpPr>
        <p:spPr>
          <a:xfrm>
            <a:off x="2261286" y="4797043"/>
            <a:ext cx="210065" cy="190968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 à 5 branches 12"/>
          <p:cNvSpPr/>
          <p:nvPr/>
        </p:nvSpPr>
        <p:spPr>
          <a:xfrm>
            <a:off x="3105664" y="6176881"/>
            <a:ext cx="210065" cy="190968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 à 5 branches 13"/>
          <p:cNvSpPr/>
          <p:nvPr/>
        </p:nvSpPr>
        <p:spPr>
          <a:xfrm>
            <a:off x="4118918" y="5377810"/>
            <a:ext cx="210065" cy="190968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>
            <a:off x="4539048" y="6045076"/>
            <a:ext cx="210065" cy="190968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>
            <a:off x="4250724" y="4652881"/>
            <a:ext cx="210065" cy="190968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 à 5 branches 16"/>
          <p:cNvSpPr/>
          <p:nvPr/>
        </p:nvSpPr>
        <p:spPr>
          <a:xfrm>
            <a:off x="5000367" y="4331605"/>
            <a:ext cx="210065" cy="190968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 à 5 branches 17"/>
          <p:cNvSpPr/>
          <p:nvPr/>
        </p:nvSpPr>
        <p:spPr>
          <a:xfrm>
            <a:off x="5478162" y="5180103"/>
            <a:ext cx="210065" cy="190968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 à 5 branches 18"/>
          <p:cNvSpPr/>
          <p:nvPr/>
        </p:nvSpPr>
        <p:spPr>
          <a:xfrm>
            <a:off x="6120713" y="4990632"/>
            <a:ext cx="210065" cy="190968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97474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3929245" y="403655"/>
            <a:ext cx="1366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86358"/>
                </a:solidFill>
                <a:latin typeface="+mj-lt"/>
              </a:rPr>
              <a:t>Strategy</a:t>
            </a:r>
            <a:endParaRPr lang="en-US" sz="2800" dirty="0">
              <a:solidFill>
                <a:srgbClr val="C86358"/>
              </a:solidFill>
              <a:latin typeface="+mj-lt"/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1237034"/>
              </p:ext>
            </p:extLst>
          </p:nvPr>
        </p:nvGraphicFramePr>
        <p:xfrm>
          <a:off x="51325" y="1442302"/>
          <a:ext cx="9036114" cy="151391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78943"/>
                <a:gridCol w="7557171"/>
              </a:tblGrid>
              <a:tr h="151391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2018-19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Sales:  2 m€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Profit : 300 k€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1" indent="-274638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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Setup filling line in Tianjin Free Trade Zone</a:t>
                      </a:r>
                      <a:r>
                        <a:rPr lang="en-AU" sz="16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</a:t>
                      </a:r>
                      <a:endParaRPr lang="en-AU" sz="16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449263" marR="0" lvl="1" indent="-274638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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Hire 2 technicians and 1 manager,</a:t>
                      </a:r>
                    </a:p>
                    <a:p>
                      <a:pPr marL="449263" marR="0" lvl="1" indent="-274638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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Target 100 stores (import food shop, liquor stores, bars, restaurants).</a:t>
                      </a:r>
                    </a:p>
                  </a:txBody>
                  <a:tcPr>
                    <a:solidFill>
                      <a:schemeClr val="accent6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743533"/>
              </p:ext>
            </p:extLst>
          </p:nvPr>
        </p:nvGraphicFramePr>
        <p:xfrm>
          <a:off x="51325" y="3130611"/>
          <a:ext cx="9036114" cy="1295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75817"/>
                <a:gridCol w="7560297"/>
              </a:tblGrid>
              <a:tr h="125711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2019-20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Sales: 4 m€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Profit : 800 k€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263" lvl="1" indent="-274638" eaLnBrk="0" hangingPunct="0">
                        <a:spcAft>
                          <a:spcPts val="60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"/>
                      </a:pPr>
                      <a:r>
                        <a:rPr lang="fr-FR" sz="16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Expand</a:t>
                      </a:r>
                      <a:r>
                        <a:rPr lang="fr-FR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to </a:t>
                      </a:r>
                      <a:r>
                        <a:rPr lang="fr-FR" sz="16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other</a:t>
                      </a:r>
                      <a:r>
                        <a:rPr lang="fr-FR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6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cities</a:t>
                      </a:r>
                      <a:r>
                        <a:rPr lang="fr-FR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6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through</a:t>
                      </a:r>
                      <a:r>
                        <a:rPr lang="fr-FR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6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wholesalers</a:t>
                      </a:r>
                      <a:endParaRPr lang="en-AU" sz="16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449263" marR="0" lvl="1" indent="-274638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"/>
                        <a:tabLst/>
                        <a:defRPr/>
                      </a:pPr>
                      <a:r>
                        <a:rPr lang="en-AU" sz="16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Hire 2 sales staff,</a:t>
                      </a:r>
                    </a:p>
                    <a:p>
                      <a:pPr marL="449263" lvl="1" indent="-274638" eaLnBrk="0" hangingPunct="0">
                        <a:spcAft>
                          <a:spcPts val="60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"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Target 500 customers,</a:t>
                      </a:r>
                    </a:p>
                    <a:p>
                      <a:pPr marL="449263" marR="0" lvl="1" indent="-274638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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Launch of wines from China for domestic and export markets</a:t>
                      </a:r>
                      <a:r>
                        <a:rPr lang="en-AU" sz="16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  <a:endParaRPr lang="en-AU" sz="16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7010379"/>
              </p:ext>
            </p:extLst>
          </p:nvPr>
        </p:nvGraphicFramePr>
        <p:xfrm>
          <a:off x="51325" y="4600406"/>
          <a:ext cx="9054167" cy="14841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75356"/>
                <a:gridCol w="7578811"/>
              </a:tblGrid>
              <a:tr h="148414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2020-21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Sales:  8 m€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Profit : 2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m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€</a:t>
                      </a:r>
                      <a:endParaRPr lang="en-US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1" indent="-274638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"/>
                        <a:tabLst/>
                        <a:defRPr/>
                      </a:pPr>
                      <a:r>
                        <a:rPr lang="fr-FR" sz="16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Expand</a:t>
                      </a:r>
                      <a:r>
                        <a:rPr lang="fr-FR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to all of China</a:t>
                      </a:r>
                      <a:r>
                        <a:rPr lang="en-A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</a:t>
                      </a:r>
                    </a:p>
                    <a:p>
                      <a:pPr marL="449263" marR="0" lvl="1" indent="-274638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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Recruiting additional brand ambassadors</a:t>
                      </a:r>
                      <a:r>
                        <a:rPr lang="en-AU" sz="16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and sales coordinator,</a:t>
                      </a:r>
                      <a:endParaRPr lang="en-AU" sz="16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449263" marR="0" lvl="1" indent="-274638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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Target 1000 customers.</a:t>
                      </a:r>
                    </a:p>
                  </a:txBody>
                  <a:tcPr>
                    <a:solidFill>
                      <a:schemeClr val="accent6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6305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/>
        </p:nvSpPr>
        <p:spPr>
          <a:xfrm>
            <a:off x="3364531" y="437442"/>
            <a:ext cx="2462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86358"/>
                </a:solidFill>
                <a:latin typeface="+mj-lt"/>
              </a:rPr>
              <a:t>Sales forecast</a:t>
            </a:r>
            <a:endParaRPr lang="en-US" sz="2800" dirty="0">
              <a:solidFill>
                <a:srgbClr val="C86358"/>
              </a:solidFill>
              <a:latin typeface="+mj-lt"/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10754687"/>
              </p:ext>
            </p:extLst>
          </p:nvPr>
        </p:nvGraphicFramePr>
        <p:xfrm>
          <a:off x="4697322" y="1538927"/>
          <a:ext cx="4104957" cy="246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1752378"/>
              </p:ext>
            </p:extLst>
          </p:nvPr>
        </p:nvGraphicFramePr>
        <p:xfrm>
          <a:off x="259534" y="4325647"/>
          <a:ext cx="8672526" cy="1219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89199"/>
                <a:gridCol w="1180285"/>
                <a:gridCol w="1128968"/>
                <a:gridCol w="1103309"/>
                <a:gridCol w="1180285"/>
                <a:gridCol w="1090480"/>
              </a:tblGrid>
              <a:tr h="240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2018-19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2019-20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2020-21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2021-22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2022-23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Revenue( in k€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4 000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8 000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/>
                        <a:t>12 000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16 000</a:t>
                      </a:r>
                      <a:endParaRPr lang="en-US" sz="1400" b="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Profit (in k€ )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4 000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Staff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3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6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/>
                        <a:t>8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10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="" xmlns:p14="http://schemas.microsoft.com/office/powerpoint/2010/main" val="97025053"/>
              </p:ext>
            </p:extLst>
          </p:nvPr>
        </p:nvGraphicFramePr>
        <p:xfrm>
          <a:off x="537327" y="1285103"/>
          <a:ext cx="4075197" cy="271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210803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/>
        </p:nvSpPr>
        <p:spPr>
          <a:xfrm>
            <a:off x="2079151" y="226469"/>
            <a:ext cx="5062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86358"/>
                </a:solidFill>
                <a:latin typeface="+mj-lt"/>
              </a:rPr>
              <a:t>Invest in a future wine leader...</a:t>
            </a:r>
            <a:endParaRPr lang="en-US" sz="2800" dirty="0">
              <a:solidFill>
                <a:srgbClr val="C86358"/>
              </a:solidFill>
              <a:latin typeface="+mj-lt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3239285"/>
              </p:ext>
            </p:extLst>
          </p:nvPr>
        </p:nvGraphicFramePr>
        <p:xfrm>
          <a:off x="249954" y="5019973"/>
          <a:ext cx="8672526" cy="914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89199"/>
                <a:gridCol w="1180285"/>
                <a:gridCol w="1128968"/>
                <a:gridCol w="1103309"/>
                <a:gridCol w="1180285"/>
                <a:gridCol w="1090480"/>
              </a:tblGrid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Investment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400 000 €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200 000 €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100 000 €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50 000 €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20 000 €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Shares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12 000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6 000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3 000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1 500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600</a:t>
                      </a:r>
                      <a:endParaRPr lang="en-US" sz="1400" b="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% equity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0.8 %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34"/>
          <p:cNvSpPr txBox="1"/>
          <p:nvPr/>
        </p:nvSpPr>
        <p:spPr>
          <a:xfrm>
            <a:off x="446548" y="1251971"/>
            <a:ext cx="57123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Fabulous Brands SAS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French corporation with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equity of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€ 690 765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Headquarters in Paris, FRANCE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Turnover : 730 k€ (2016)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Banks :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Société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Générale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CIC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Founder and CEO: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Cédric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Segal (ISG Paris business school)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Current equity structure :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Founder 	:   83 %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Business angels 	:   17 %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Fund raising target : 400 k€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632" y="727487"/>
            <a:ext cx="2047958" cy="1834453"/>
          </a:xfrm>
          <a:prstGeom prst="rect">
            <a:avLst/>
          </a:prstGeom>
        </p:spPr>
      </p:pic>
      <p:pic>
        <p:nvPicPr>
          <p:cNvPr id="6" name="Picture 3" descr="C:\Users\FAB01\Downloads\2018 ced 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3725" y="2920355"/>
            <a:ext cx="1590675" cy="161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8122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/>
        </p:nvSpPr>
        <p:spPr>
          <a:xfrm>
            <a:off x="2728885" y="226469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86358"/>
                </a:solidFill>
                <a:latin typeface="+mj-lt"/>
              </a:rPr>
              <a:t>Projected use of funds</a:t>
            </a:r>
            <a:endParaRPr lang="en-US" sz="2800" dirty="0">
              <a:solidFill>
                <a:srgbClr val="C86358"/>
              </a:solidFill>
              <a:latin typeface="+mj-lt"/>
            </a:endParaRPr>
          </a:p>
        </p:txBody>
      </p:sp>
      <p:sp>
        <p:nvSpPr>
          <p:cNvPr id="8" name="TextBox 34"/>
          <p:cNvSpPr txBox="1"/>
          <p:nvPr/>
        </p:nvSpPr>
        <p:spPr>
          <a:xfrm>
            <a:off x="5548932" y="1310852"/>
            <a:ext cx="33396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Machines – 200 k€</a:t>
            </a:r>
          </a:p>
          <a:p>
            <a:pPr algn="just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automated filling line</a:t>
            </a:r>
          </a:p>
          <a:p>
            <a:pPr algn="just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setup costs</a:t>
            </a:r>
          </a:p>
          <a:p>
            <a:pPr algn="just">
              <a:buFontTx/>
              <a:buChar char="-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Initial recruitments – 40 k€</a:t>
            </a:r>
          </a:p>
          <a:p>
            <a:pPr algn="just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 line manager</a:t>
            </a:r>
          </a:p>
          <a:p>
            <a:pPr algn="just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 technicians</a:t>
            </a:r>
          </a:p>
          <a:p>
            <a:pPr algn="just">
              <a:buFontTx/>
              <a:buChar char="-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Marketing and communication – 50 k€ </a:t>
            </a:r>
          </a:p>
          <a:p>
            <a:pPr algn="just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support local distributors</a:t>
            </a:r>
          </a:p>
          <a:p>
            <a:pPr algn="just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promotional campaigns</a:t>
            </a:r>
          </a:p>
          <a:p>
            <a:pPr algn="just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trade shows</a:t>
            </a:r>
          </a:p>
          <a:p>
            <a:pPr algn="just"/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R&amp;D and intellectual property – 40 k€</a:t>
            </a:r>
          </a:p>
          <a:p>
            <a:pPr algn="just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develop and register patent to protect the know-how developed on this new equipment</a:t>
            </a:r>
          </a:p>
          <a:p>
            <a:pPr algn="just">
              <a:buFontTx/>
              <a:buChar char="-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capital requirement – 70 k€</a:t>
            </a:r>
          </a:p>
          <a:p>
            <a:pPr algn="just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operating costs</a:t>
            </a:r>
          </a:p>
          <a:p>
            <a:pPr algn="just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duties and tax</a:t>
            </a:r>
          </a:p>
        </p:txBody>
      </p:sp>
      <p:graphicFrame>
        <p:nvGraphicFramePr>
          <p:cNvPr id="6" name="Graphique 5"/>
          <p:cNvGraphicFramePr/>
          <p:nvPr/>
        </p:nvGraphicFramePr>
        <p:xfrm>
          <a:off x="-230660" y="134711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78122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/>
        </p:nvSpPr>
        <p:spPr>
          <a:xfrm>
            <a:off x="2588342" y="262251"/>
            <a:ext cx="357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86358"/>
                </a:solidFill>
                <a:latin typeface="+mj-lt"/>
              </a:rPr>
              <a:t>Detailed forecast Year 1</a:t>
            </a:r>
            <a:endParaRPr lang="en-US" sz="2800" dirty="0">
              <a:solidFill>
                <a:srgbClr val="C86358"/>
              </a:solidFill>
              <a:latin typeface="+mj-lt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428113"/>
              </p:ext>
            </p:extLst>
          </p:nvPr>
        </p:nvGraphicFramePr>
        <p:xfrm>
          <a:off x="4307721" y="1011649"/>
          <a:ext cx="4169484" cy="4267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89199"/>
                <a:gridCol w="1180285"/>
              </a:tblGrid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 k€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2018-19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2 000</a:t>
                      </a:r>
                      <a:endParaRPr lang="en-US" sz="1400" b="1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Cost of empty</a:t>
                      </a:r>
                      <a:r>
                        <a:rPr lang="en-US" sz="1400" i="1" baseline="0" dirty="0" smtClean="0"/>
                        <a:t> cans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Cost of wine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540</a:t>
                      </a:r>
                      <a:endParaRPr lang="en-US" sz="1400" b="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Cost</a:t>
                      </a:r>
                      <a:r>
                        <a:rPr lang="en-US" sz="1400" i="1" baseline="0" dirty="0" smtClean="0"/>
                        <a:t> of filling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Sales commissions and</a:t>
                      </a:r>
                      <a:r>
                        <a:rPr lang="en-US" sz="1400" i="1" baseline="0" dirty="0" smtClean="0"/>
                        <a:t> incentives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Operating costs and insurance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Communication and marketing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Salaries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R &amp; D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EBITDA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670</a:t>
                      </a:r>
                      <a:endParaRPr lang="en-US" sz="1400" b="1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Purchase of machine and setup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200</a:t>
                      </a:r>
                      <a:endParaRPr lang="en-US" sz="1400" b="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Company</a:t>
                      </a:r>
                      <a:r>
                        <a:rPr lang="en-US" sz="1400" b="0" baseline="0" dirty="0" smtClean="0"/>
                        <a:t> tax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140</a:t>
                      </a:r>
                      <a:endParaRPr lang="en-US" sz="1400" b="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NET PROFIT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330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4171062"/>
              </p:ext>
            </p:extLst>
          </p:nvPr>
        </p:nvGraphicFramePr>
        <p:xfrm>
          <a:off x="922638" y="1011649"/>
          <a:ext cx="2955126" cy="3524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1776"/>
                <a:gridCol w="84335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err="1">
                          <a:effectLst/>
                        </a:rPr>
                        <a:t>Working</a:t>
                      </a:r>
                      <a:r>
                        <a:rPr lang="fr-FR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 err="1">
                          <a:effectLst/>
                        </a:rPr>
                        <a:t>assumptions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Wholesale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price</a:t>
                      </a:r>
                      <a:r>
                        <a:rPr lang="fr-FR" sz="1100" u="none" strike="noStrike" dirty="0">
                          <a:effectLst/>
                        </a:rPr>
                        <a:t> in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1.00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Wholesale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price</a:t>
                      </a:r>
                      <a:r>
                        <a:rPr lang="fr-FR" sz="1100" u="none" strike="noStrike" dirty="0">
                          <a:effectLst/>
                        </a:rPr>
                        <a:t> in </a:t>
                      </a:r>
                      <a:r>
                        <a:rPr lang="fr-FR" sz="1100" u="none" strike="noStrike" dirty="0" smtClean="0">
                          <a:effectLst/>
                        </a:rPr>
                        <a:t>CNY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Sales (units)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0</a:t>
                      </a:r>
                      <a:r>
                        <a:rPr lang="fr-FR" sz="1100" u="none" strike="noStrike" dirty="0" smtClean="0">
                          <a:effectLst/>
                        </a:rPr>
                        <a:t>00 </a:t>
                      </a:r>
                      <a:r>
                        <a:rPr lang="fr-FR" sz="1100" u="none" strike="noStrike" dirty="0">
                          <a:effectLst/>
                        </a:rPr>
                        <a:t>000   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Can size in ml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187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Operating costs (% of units)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10 %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Communication (% of sales)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smtClean="0">
                          <a:effectLst/>
                        </a:rPr>
                        <a:t>%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Sales commission and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incentives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 smtClean="0">
                          <a:effectLst/>
                        </a:rPr>
                        <a:t>10 %</a:t>
                      </a:r>
                      <a:endParaRPr lang="fr-FR" sz="1100" b="0" i="0" u="none" strike="noStrike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# of full time </a:t>
                      </a:r>
                      <a:r>
                        <a:rPr lang="fr-FR" sz="1100" u="none" strike="noStrike" dirty="0" err="1">
                          <a:effectLst/>
                        </a:rPr>
                        <a:t>employees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Wine cost (hl) DDU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120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Import duty on wine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20 %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Wine cost (hl) </a:t>
                      </a:r>
                      <a:r>
                        <a:rPr lang="en-US" sz="1100" u="none" strike="noStrike" dirty="0" err="1">
                          <a:effectLst/>
                        </a:rPr>
                        <a:t>incl</a:t>
                      </a:r>
                      <a:r>
                        <a:rPr lang="en-US" sz="1100" u="none" strike="noStrike" dirty="0">
                          <a:effectLst/>
                        </a:rPr>
                        <a:t> duty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144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Purchase of filling line and setup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200 k€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Technician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monthly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salary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1 000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Manager/Sales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monthly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salary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1 500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Company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tax</a:t>
                      </a:r>
                      <a:r>
                        <a:rPr lang="fr-FR" sz="1100" u="none" strike="noStrike" dirty="0">
                          <a:effectLst/>
                        </a:rPr>
                        <a:t> rate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30%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R &amp; D and IP (% of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sales)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8446769"/>
              </p:ext>
            </p:extLst>
          </p:nvPr>
        </p:nvGraphicFramePr>
        <p:xfrm>
          <a:off x="947352" y="4867920"/>
          <a:ext cx="2955126" cy="96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1776"/>
                <a:gridCol w="84335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Production </a:t>
                      </a:r>
                      <a:r>
                        <a:rPr lang="fr-FR" sz="1100" b="1" u="none" strike="noStrike" dirty="0" err="1">
                          <a:effectLst/>
                        </a:rPr>
                        <a:t>cost</a:t>
                      </a:r>
                      <a:r>
                        <a:rPr lang="fr-FR" sz="1100" b="1" u="none" strike="noStrike" dirty="0">
                          <a:effectLst/>
                        </a:rPr>
                        <a:t> - variable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Empty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can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0.06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Wine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smtClean="0">
                          <a:effectLst/>
                        </a:rPr>
                        <a:t>187 </a:t>
                      </a:r>
                      <a:r>
                        <a:rPr lang="fr-FR" sz="1100" u="none" strike="noStrike" dirty="0">
                          <a:effectLst/>
                        </a:rPr>
                        <a:t>ml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0.27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Filling / packing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0.05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TOTAL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0.38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2202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/>
        </p:nvSpPr>
        <p:spPr>
          <a:xfrm>
            <a:off x="2374983" y="262251"/>
            <a:ext cx="4003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86358"/>
                </a:solidFill>
                <a:latin typeface="+mj-lt"/>
              </a:rPr>
              <a:t>Detailed forecast Year 2</a:t>
            </a:r>
            <a:endParaRPr lang="en-US" sz="2800" dirty="0">
              <a:solidFill>
                <a:srgbClr val="C86358"/>
              </a:solidFill>
              <a:latin typeface="+mj-lt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428113"/>
              </p:ext>
            </p:extLst>
          </p:nvPr>
        </p:nvGraphicFramePr>
        <p:xfrm>
          <a:off x="4307721" y="1011649"/>
          <a:ext cx="4169484" cy="4267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89199"/>
                <a:gridCol w="1180285"/>
              </a:tblGrid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 k€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2019-20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4 000</a:t>
                      </a:r>
                      <a:endParaRPr lang="en-US" sz="1400" b="1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Cost of empty</a:t>
                      </a:r>
                      <a:r>
                        <a:rPr lang="en-US" sz="1400" i="1" baseline="0" dirty="0" smtClean="0"/>
                        <a:t> cans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Cost of wine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1 080 </a:t>
                      </a:r>
                      <a:endParaRPr lang="en-US" sz="1400" b="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Cost</a:t>
                      </a:r>
                      <a:r>
                        <a:rPr lang="en-US" sz="1400" i="1" baseline="0" dirty="0" smtClean="0"/>
                        <a:t> of filling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Sales commissions and</a:t>
                      </a:r>
                      <a:r>
                        <a:rPr lang="en-US" sz="1400" i="1" baseline="0" dirty="0" smtClean="0"/>
                        <a:t> incentives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Operating costs and insurance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Communication and marketing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Salaries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R &amp; D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EBITDA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1 360</a:t>
                      </a:r>
                      <a:endParaRPr lang="en-US" sz="1400" b="1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Packaging and sleeve machines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200</a:t>
                      </a:r>
                      <a:endParaRPr lang="en-US" sz="1400" b="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Company</a:t>
                      </a:r>
                      <a:r>
                        <a:rPr lang="en-US" sz="1400" b="0" baseline="0" dirty="0" smtClean="0"/>
                        <a:t> tax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350</a:t>
                      </a:r>
                      <a:endParaRPr lang="en-US" sz="1400" b="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NET PROFIT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810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4171062"/>
              </p:ext>
            </p:extLst>
          </p:nvPr>
        </p:nvGraphicFramePr>
        <p:xfrm>
          <a:off x="922638" y="1011649"/>
          <a:ext cx="2955126" cy="3524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1776"/>
                <a:gridCol w="84335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err="1">
                          <a:effectLst/>
                        </a:rPr>
                        <a:t>Working</a:t>
                      </a:r>
                      <a:r>
                        <a:rPr lang="fr-FR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 err="1">
                          <a:effectLst/>
                        </a:rPr>
                        <a:t>assumptions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Wholesale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price</a:t>
                      </a:r>
                      <a:r>
                        <a:rPr lang="fr-FR" sz="1100" u="none" strike="noStrike" dirty="0">
                          <a:effectLst/>
                        </a:rPr>
                        <a:t> in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1.00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Wholesale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price</a:t>
                      </a:r>
                      <a:r>
                        <a:rPr lang="fr-FR" sz="1100" u="none" strike="noStrike" dirty="0">
                          <a:effectLst/>
                        </a:rPr>
                        <a:t> in </a:t>
                      </a:r>
                      <a:r>
                        <a:rPr lang="fr-FR" sz="1100" u="none" strike="noStrike" dirty="0" smtClean="0">
                          <a:effectLst/>
                        </a:rPr>
                        <a:t>CNY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Sales (units)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4 000 </a:t>
                      </a:r>
                      <a:r>
                        <a:rPr lang="fr-FR" sz="1100" u="none" strike="noStrike" dirty="0">
                          <a:effectLst/>
                        </a:rPr>
                        <a:t>000   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Can size in ml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187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Operating costs (% of units)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10 %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Communication (% of sales)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smtClean="0">
                          <a:effectLst/>
                        </a:rPr>
                        <a:t>%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Sales commission and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incentives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 smtClean="0">
                          <a:effectLst/>
                        </a:rPr>
                        <a:t>10 %</a:t>
                      </a:r>
                      <a:endParaRPr lang="fr-FR" sz="1100" b="0" i="0" u="none" strike="noStrike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# of full time </a:t>
                      </a:r>
                      <a:r>
                        <a:rPr lang="fr-FR" sz="1100" u="none" strike="noStrike" dirty="0" err="1">
                          <a:effectLst/>
                        </a:rPr>
                        <a:t>employees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Wine cost (hl) DDU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120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Import duty on wine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20 %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Wine cost (hl) </a:t>
                      </a:r>
                      <a:r>
                        <a:rPr lang="en-US" sz="1100" u="none" strike="noStrike" dirty="0" err="1">
                          <a:effectLst/>
                        </a:rPr>
                        <a:t>incl</a:t>
                      </a:r>
                      <a:r>
                        <a:rPr lang="en-US" sz="1100" u="none" strike="noStrike" dirty="0">
                          <a:effectLst/>
                        </a:rPr>
                        <a:t> duty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144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Purchase of filling line and setup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200 k€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Technician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monthly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salary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1 000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Manager/Sales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monthly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salary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1 500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Company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tax</a:t>
                      </a:r>
                      <a:r>
                        <a:rPr lang="fr-FR" sz="1100" u="none" strike="noStrike" dirty="0">
                          <a:effectLst/>
                        </a:rPr>
                        <a:t> rate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30%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R &amp; D and IP (% of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sales)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8446769"/>
              </p:ext>
            </p:extLst>
          </p:nvPr>
        </p:nvGraphicFramePr>
        <p:xfrm>
          <a:off x="939114" y="4892633"/>
          <a:ext cx="2955126" cy="96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1776"/>
                <a:gridCol w="84335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Production </a:t>
                      </a:r>
                      <a:r>
                        <a:rPr lang="fr-FR" sz="1100" b="1" u="none" strike="noStrike" dirty="0" err="1">
                          <a:effectLst/>
                        </a:rPr>
                        <a:t>cost</a:t>
                      </a:r>
                      <a:r>
                        <a:rPr lang="fr-FR" sz="1100" b="1" u="none" strike="noStrike" dirty="0">
                          <a:effectLst/>
                        </a:rPr>
                        <a:t> - variable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Empty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can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0.06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Wine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smtClean="0">
                          <a:effectLst/>
                        </a:rPr>
                        <a:t>187 </a:t>
                      </a:r>
                      <a:r>
                        <a:rPr lang="fr-FR" sz="1100" u="none" strike="noStrike" dirty="0">
                          <a:effectLst/>
                        </a:rPr>
                        <a:t>ml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0.27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Filling / packing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0.05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TOTAL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0.38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2202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374657" y="1070551"/>
            <a:ext cx="851024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lvl="1" indent="-274638" eaLnBrk="0" hangingPunct="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"/>
            </a:pPr>
            <a:r>
              <a:rPr lang="en-A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Winestar</a:t>
            </a:r>
            <a:r>
              <a:rPr lang="en-A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was launched in 2013 and already sold over 1 million cans worldwide,</a:t>
            </a:r>
          </a:p>
          <a:p>
            <a:pPr marL="449263" lvl="1" indent="-274638" eaLnBrk="0" hangingPunct="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"/>
            </a:pPr>
            <a:r>
              <a:rPr lang="en-A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can especially designed for optimal wine preservation,</a:t>
            </a:r>
          </a:p>
          <a:p>
            <a:pPr marL="449263" lvl="1" indent="-274638" eaLnBrk="0" hangingPunct="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"/>
            </a:pPr>
            <a:r>
              <a:rPr lang="en-A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First </a:t>
            </a:r>
            <a:r>
              <a:rPr lang="en-A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 in wine packaging since bag-in-box in 1973...</a:t>
            </a:r>
          </a:p>
          <a:p>
            <a:pPr marL="449263" lvl="1" indent="-274638" eaLnBrk="0" hangingPunct="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"/>
            </a:pPr>
            <a:r>
              <a:rPr lang="en-A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single-serve, innovative and trendy package for casual consumption,</a:t>
            </a:r>
          </a:p>
          <a:p>
            <a:pPr marL="449263" lvl="1" indent="-274638" eaLnBrk="0" hangingPunct="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"/>
            </a:pP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Offer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responsible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drinking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solution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, </a:t>
            </a:r>
            <a:r>
              <a:rPr lang="en-A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targeting </a:t>
            </a:r>
            <a:r>
              <a:rPr lang="en-A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millennials</a:t>
            </a:r>
            <a:r>
              <a:rPr lang="en-A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(18-35 years old),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449263" lvl="1" indent="-274638" eaLnBrk="0" hangingPunct="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Steal market shares from the beer category,  leader for alcoholic beverages in a single-serve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9263" lvl="1" indent="-274638" eaLnBrk="0" hangingPunct="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Become the </a:t>
            </a:r>
            <a:r>
              <a:rPr lang="en-A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leader for </a:t>
            </a: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wine in cans </a:t>
            </a:r>
            <a:r>
              <a:rPr lang="en-A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globally and create </a:t>
            </a: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#1 brand for </a:t>
            </a:r>
            <a:r>
              <a:rPr lang="en-A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wine </a:t>
            </a: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A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cans.</a:t>
            </a:r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603177" y="309783"/>
            <a:ext cx="3563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86358"/>
                </a:solidFill>
                <a:latin typeface="+mj-lt"/>
              </a:rPr>
              <a:t>Winestar</a:t>
            </a:r>
            <a:r>
              <a:rPr lang="en-US" sz="2800" dirty="0" smtClean="0">
                <a:solidFill>
                  <a:srgbClr val="C86358"/>
                </a:solidFill>
                <a:latin typeface="+mj-lt"/>
              </a:rPr>
              <a:t> introduction</a:t>
            </a:r>
            <a:endParaRPr lang="en-US" sz="2800" dirty="0">
              <a:solidFill>
                <a:srgbClr val="C86358"/>
              </a:solidFill>
              <a:latin typeface="+mj-lt"/>
            </a:endParaRPr>
          </a:p>
        </p:txBody>
      </p:sp>
      <p:pic>
        <p:nvPicPr>
          <p:cNvPr id="5" name="Picture 2" descr="Z:\Business\Winestar\Photos\Sofizz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805" y="4125457"/>
            <a:ext cx="3890494" cy="2591130"/>
          </a:xfrm>
          <a:prstGeom prst="rect">
            <a:avLst/>
          </a:prstGeom>
          <a:noFill/>
        </p:spPr>
      </p:pic>
      <p:pic>
        <p:nvPicPr>
          <p:cNvPr id="1026" name="Picture 2" descr="Z:\Business\Winestar\Photos\Winestar boat girls 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00" y="4133367"/>
            <a:ext cx="3464124" cy="2598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9656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/>
        </p:nvSpPr>
        <p:spPr>
          <a:xfrm>
            <a:off x="2374983" y="262251"/>
            <a:ext cx="4003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86358"/>
                </a:solidFill>
                <a:latin typeface="+mj-lt"/>
              </a:rPr>
              <a:t>Detailed forecast Year 3</a:t>
            </a:r>
            <a:endParaRPr lang="en-US" sz="2800" dirty="0">
              <a:solidFill>
                <a:srgbClr val="C86358"/>
              </a:solidFill>
              <a:latin typeface="+mj-lt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428113"/>
              </p:ext>
            </p:extLst>
          </p:nvPr>
        </p:nvGraphicFramePr>
        <p:xfrm>
          <a:off x="4307721" y="1011649"/>
          <a:ext cx="4169484" cy="3962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89199"/>
                <a:gridCol w="1180285"/>
              </a:tblGrid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 k€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2020-21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8 000</a:t>
                      </a:r>
                      <a:endParaRPr lang="en-US" sz="1400" b="1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Cost of empty</a:t>
                      </a:r>
                      <a:r>
                        <a:rPr lang="en-US" sz="1400" i="1" baseline="0" dirty="0" smtClean="0"/>
                        <a:t> cans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Cost of wine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2 160</a:t>
                      </a:r>
                      <a:endParaRPr lang="en-US" sz="1400" b="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Cost</a:t>
                      </a:r>
                      <a:r>
                        <a:rPr lang="en-US" sz="1400" i="1" baseline="0" dirty="0" smtClean="0"/>
                        <a:t> of filling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Sales commissions and</a:t>
                      </a:r>
                      <a:r>
                        <a:rPr lang="en-US" sz="1400" i="1" baseline="0" dirty="0" smtClean="0"/>
                        <a:t> incentives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Operating costs and insurance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Communication and marketing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Salaries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R &amp; D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240</a:t>
                      </a:r>
                      <a:endParaRPr lang="en-US" sz="140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EBITDA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2 940</a:t>
                      </a:r>
                      <a:endParaRPr lang="en-US" sz="1400" b="1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Company</a:t>
                      </a:r>
                      <a:r>
                        <a:rPr lang="en-US" sz="1400" b="0" baseline="0" dirty="0" smtClean="0"/>
                        <a:t> tax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880</a:t>
                      </a:r>
                      <a:endParaRPr lang="en-US" sz="1400" b="0" dirty="0"/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NET PROFIT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2 060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4171062"/>
              </p:ext>
            </p:extLst>
          </p:nvPr>
        </p:nvGraphicFramePr>
        <p:xfrm>
          <a:off x="922638" y="1011649"/>
          <a:ext cx="2955126" cy="3524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1776"/>
                <a:gridCol w="84335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err="1">
                          <a:effectLst/>
                        </a:rPr>
                        <a:t>Working</a:t>
                      </a:r>
                      <a:r>
                        <a:rPr lang="fr-FR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 err="1">
                          <a:effectLst/>
                        </a:rPr>
                        <a:t>assumptions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Wholesale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price</a:t>
                      </a:r>
                      <a:r>
                        <a:rPr lang="fr-FR" sz="1100" u="none" strike="noStrike" dirty="0">
                          <a:effectLst/>
                        </a:rPr>
                        <a:t> in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1.00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Wholesale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price</a:t>
                      </a:r>
                      <a:r>
                        <a:rPr lang="fr-FR" sz="1100" u="none" strike="noStrike" dirty="0">
                          <a:effectLst/>
                        </a:rPr>
                        <a:t> in </a:t>
                      </a:r>
                      <a:r>
                        <a:rPr lang="fr-FR" sz="1100" u="none" strike="noStrike" dirty="0" smtClean="0">
                          <a:effectLst/>
                        </a:rPr>
                        <a:t>CNY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Sales (units)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8 000 </a:t>
                      </a:r>
                      <a:r>
                        <a:rPr lang="fr-FR" sz="1100" u="none" strike="noStrike" dirty="0">
                          <a:effectLst/>
                        </a:rPr>
                        <a:t>000   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Can size in ml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187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Operating costs (% of units)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8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smtClean="0">
                          <a:effectLst/>
                        </a:rPr>
                        <a:t>%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Communication (% of sales)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baseline="0" dirty="0" smtClean="0">
                          <a:effectLst/>
                        </a:rPr>
                        <a:t>5 </a:t>
                      </a:r>
                      <a:r>
                        <a:rPr lang="fr-FR" sz="1100" u="none" strike="noStrike" dirty="0" smtClean="0">
                          <a:effectLst/>
                        </a:rPr>
                        <a:t>%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Sales commission and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incentives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 smtClean="0">
                          <a:effectLst/>
                        </a:rPr>
                        <a:t>10 %</a:t>
                      </a:r>
                      <a:endParaRPr lang="fr-FR" sz="1100" b="0" i="0" u="none" strike="noStrike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# of full time </a:t>
                      </a:r>
                      <a:r>
                        <a:rPr lang="fr-FR" sz="1100" u="none" strike="noStrike" dirty="0" err="1">
                          <a:effectLst/>
                        </a:rPr>
                        <a:t>employees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Wine cost (hl) DDU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120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Import duty on wine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20 %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Wine cost (hl) </a:t>
                      </a:r>
                      <a:r>
                        <a:rPr lang="en-US" sz="1100" u="none" strike="noStrike" dirty="0" err="1">
                          <a:effectLst/>
                        </a:rPr>
                        <a:t>incl</a:t>
                      </a:r>
                      <a:r>
                        <a:rPr lang="en-US" sz="1100" u="none" strike="noStrike" dirty="0">
                          <a:effectLst/>
                        </a:rPr>
                        <a:t> duty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144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Purchase of filling line and setup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200 k€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Technician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monthly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salary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1 000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Manager/Sales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monthly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salary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1 500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Company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tax</a:t>
                      </a:r>
                      <a:r>
                        <a:rPr lang="fr-FR" sz="1100" u="none" strike="noStrike" dirty="0">
                          <a:effectLst/>
                        </a:rPr>
                        <a:t> rate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30%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R &amp; D and IP (% of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sales)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8446769"/>
              </p:ext>
            </p:extLst>
          </p:nvPr>
        </p:nvGraphicFramePr>
        <p:xfrm>
          <a:off x="914400" y="4909109"/>
          <a:ext cx="2955126" cy="96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1776"/>
                <a:gridCol w="84335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Production </a:t>
                      </a:r>
                      <a:r>
                        <a:rPr lang="fr-FR" sz="1100" b="1" u="none" strike="noStrike" dirty="0" err="1">
                          <a:effectLst/>
                        </a:rPr>
                        <a:t>cost</a:t>
                      </a:r>
                      <a:r>
                        <a:rPr lang="fr-FR" sz="1100" b="1" u="none" strike="noStrike" dirty="0">
                          <a:effectLst/>
                        </a:rPr>
                        <a:t> - variable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Empty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can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0.06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Wine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smtClean="0">
                          <a:effectLst/>
                        </a:rPr>
                        <a:t>187 </a:t>
                      </a:r>
                      <a:r>
                        <a:rPr lang="fr-FR" sz="1100" u="none" strike="noStrike" dirty="0">
                          <a:effectLst/>
                        </a:rPr>
                        <a:t>ml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0.27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Filling / packing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0.05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TOTAL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0.38 </a:t>
                      </a:r>
                      <a:r>
                        <a:rPr lang="fr-FR" sz="1100" u="none" strike="noStrike" dirty="0">
                          <a:effectLst/>
                        </a:rPr>
                        <a:t>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2202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Business\Winestar\Photos\Pic fille Henry pl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0362" y="-382772"/>
            <a:ext cx="9654364" cy="7240772"/>
          </a:xfrm>
          <a:prstGeom prst="rect">
            <a:avLst/>
          </a:prstGeom>
          <a:noFill/>
        </p:spPr>
      </p:pic>
      <p:sp>
        <p:nvSpPr>
          <p:cNvPr id="27" name="Straight Connector 24"/>
          <p:cNvSpPr/>
          <p:nvPr/>
        </p:nvSpPr>
        <p:spPr>
          <a:xfrm flipH="1">
            <a:off x="5972529" y="416858"/>
            <a:ext cx="0" cy="1029170"/>
          </a:xfrm>
          <a:prstGeom prst="line">
            <a:avLst/>
          </a:prstGeom>
          <a:ln w="6350">
            <a:solidFill>
              <a:srgbClr val="000000"/>
            </a:solidFill>
            <a:prstDash val="dash"/>
            <a:miter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TextBox 30"/>
          <p:cNvSpPr txBox="1"/>
          <p:nvPr/>
        </p:nvSpPr>
        <p:spPr>
          <a:xfrm>
            <a:off x="6111381" y="299111"/>
            <a:ext cx="259008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 b="1">
                <a:latin typeface="Champagne &amp; Limousines"/>
                <a:ea typeface="Champagne &amp; Limousines"/>
                <a:cs typeface="Champagne &amp; Limousines"/>
                <a:sym typeface="Champagne &amp; Limousines"/>
              </a:defRPr>
            </a:pPr>
            <a:r>
              <a:rPr dirty="0">
                <a:solidFill>
                  <a:schemeClr val="bg1">
                    <a:lumMod val="65000"/>
                  </a:schemeClr>
                </a:solidFill>
              </a:rPr>
              <a:t>Fabulous Brands SAS</a:t>
            </a:r>
          </a:p>
          <a:p>
            <a:pPr>
              <a:defRPr sz="1000" b="1">
                <a:latin typeface="Champagne &amp; Limousines"/>
                <a:ea typeface="Champagne &amp; Limousines"/>
                <a:cs typeface="Champagne &amp; Limousines"/>
                <a:sym typeface="Champagne &amp; Limousines"/>
              </a:defRPr>
            </a:pPr>
            <a:r>
              <a:rPr dirty="0">
                <a:solidFill>
                  <a:schemeClr val="bg1">
                    <a:lumMod val="65000"/>
                  </a:schemeClr>
                </a:solidFill>
              </a:rPr>
              <a:t>120 boulevard Camélinat</a:t>
            </a:r>
          </a:p>
          <a:p>
            <a:pPr>
              <a:defRPr sz="1000" b="1">
                <a:latin typeface="Champagne &amp; Limousines"/>
                <a:ea typeface="Champagne &amp; Limousines"/>
                <a:cs typeface="Champagne &amp; Limousines"/>
                <a:sym typeface="Champagne &amp; Limousines"/>
              </a:defRPr>
            </a:pPr>
            <a:r>
              <a:rPr dirty="0">
                <a:solidFill>
                  <a:schemeClr val="bg1">
                    <a:lumMod val="65000"/>
                  </a:schemeClr>
                </a:solidFill>
              </a:rPr>
              <a:t>92240 Malakoff</a:t>
            </a:r>
          </a:p>
          <a:p>
            <a:pPr>
              <a:defRPr sz="1000" b="1">
                <a:latin typeface="Champagne &amp; Limousines"/>
                <a:ea typeface="Champagne &amp; Limousines"/>
                <a:cs typeface="Champagne &amp; Limousines"/>
                <a:sym typeface="Champagne &amp; Limousines"/>
              </a:defRPr>
            </a:pPr>
            <a:r>
              <a:rPr dirty="0" smtClean="0">
                <a:solidFill>
                  <a:schemeClr val="bg1">
                    <a:lumMod val="65000"/>
                  </a:schemeClr>
                </a:solidFill>
              </a:rPr>
              <a:t>France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 sz="1000" b="1">
                <a:latin typeface="Champagne &amp; Limousines"/>
                <a:ea typeface="Champagne &amp; Limousines"/>
                <a:cs typeface="Champagne &amp; Limousines"/>
                <a:sym typeface="Champagne &amp; Limousines"/>
              </a:defRPr>
            </a:pP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 sz="1000" b="1">
                <a:latin typeface="Champagne &amp; Limousines"/>
                <a:ea typeface="Champagne &amp; Limousines"/>
                <a:cs typeface="Champagne &amp; Limousines"/>
                <a:sym typeface="Champagne &amp; Limousines"/>
              </a:defRPr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Cédric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Segal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 sz="1000" b="1">
                <a:latin typeface="Champagne &amp; Limousines"/>
                <a:ea typeface="Champagne &amp; Limousines"/>
                <a:cs typeface="Champagne &amp; Limousines"/>
                <a:sym typeface="Champagne &amp; Limousines"/>
              </a:defRPr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Tel. +33 (0) 6 62 25 03 59</a:t>
            </a:r>
          </a:p>
          <a:p>
            <a:pPr>
              <a:defRPr sz="1000" b="1">
                <a:latin typeface="Champagne &amp; Limousines"/>
                <a:ea typeface="Champagne &amp; Limousines"/>
                <a:cs typeface="Champagne &amp; Limousines"/>
                <a:sym typeface="Champagne &amp; Limousines"/>
              </a:defRPr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Email : cedric.segal@fabulousbrands.eu</a:t>
            </a:r>
          </a:p>
        </p:txBody>
      </p:sp>
      <p:sp>
        <p:nvSpPr>
          <p:cNvPr id="40" name="TextBox 53"/>
          <p:cNvSpPr txBox="1"/>
          <p:nvPr/>
        </p:nvSpPr>
        <p:spPr>
          <a:xfrm>
            <a:off x="3951589" y="312576"/>
            <a:ext cx="186204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4000">
                <a:latin typeface="Champagne &amp; Limousines"/>
                <a:ea typeface="Champagne &amp; Limousines"/>
                <a:cs typeface="Champagne &amp; Limousines"/>
                <a:sym typeface="Champagne &amp; Limousines"/>
              </a:defRPr>
            </a:lvl1pPr>
          </a:lstStyle>
          <a:p>
            <a:r>
              <a:rPr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Contac</a:t>
            </a:r>
            <a:r>
              <a:rPr lang="en-US" altLang="ja-JP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</a:t>
            </a:r>
            <a:endParaRPr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29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2194415" y="309783"/>
            <a:ext cx="4381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86358"/>
                </a:solidFill>
                <a:latin typeface="+mj-lt"/>
              </a:rPr>
              <a:t>Benefits of the wine in can</a:t>
            </a:r>
            <a:endParaRPr lang="en-US" sz="2800" dirty="0">
              <a:solidFill>
                <a:srgbClr val="C86358"/>
              </a:solidFill>
              <a:latin typeface="+mj-lt"/>
            </a:endParaRPr>
          </a:p>
        </p:txBody>
      </p:sp>
      <p:pic>
        <p:nvPicPr>
          <p:cNvPr id="2" name="Picture 2" descr="Z:\Business\Winestar\Photos\Can Advantages_Infographic_Winest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911" y="1525678"/>
            <a:ext cx="7769611" cy="4575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9656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:\Business\Winestar\Design\Box colors 4 cans\Box 2\BOX BLANC r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546" y="4827181"/>
            <a:ext cx="1404292" cy="1371785"/>
          </a:xfrm>
          <a:prstGeom prst="rect">
            <a:avLst/>
          </a:prstGeom>
          <a:noFill/>
        </p:spPr>
      </p:pic>
      <p:pic>
        <p:nvPicPr>
          <p:cNvPr id="1027" name="Picture 3" descr="Z:\Business\Winestar\Design\Marion Seignan\Harmonie\Lys\Rose\Lys creux\harmonie rose 1 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076" y="1615231"/>
            <a:ext cx="1183709" cy="22430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00280" y="641585"/>
            <a:ext cx="6242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choice of quality wines, adapted to the various markets, </a:t>
            </a:r>
            <a:b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every market segment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5612" y="110636"/>
            <a:ext cx="5638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rgbClr val="C86358"/>
                </a:solidFill>
                <a:latin typeface="+mj-lt"/>
              </a:rPr>
              <a:t>Award</a:t>
            </a:r>
            <a:r>
              <a:rPr lang="fr-FR" sz="2800" dirty="0" smtClean="0">
                <a:solidFill>
                  <a:srgbClr val="C86358"/>
                </a:solidFill>
                <a:latin typeface="+mj-lt"/>
              </a:rPr>
              <a:t> </a:t>
            </a:r>
            <a:r>
              <a:rPr lang="fr-FR" sz="2800" dirty="0" err="1" smtClean="0">
                <a:solidFill>
                  <a:srgbClr val="C86358"/>
                </a:solidFill>
                <a:latin typeface="+mj-lt"/>
              </a:rPr>
              <a:t>winning</a:t>
            </a:r>
            <a:r>
              <a:rPr lang="fr-FR" sz="2800" dirty="0" smtClean="0">
                <a:solidFill>
                  <a:srgbClr val="C86358"/>
                </a:solidFill>
                <a:latin typeface="+mj-lt"/>
              </a:rPr>
              <a:t> </a:t>
            </a:r>
            <a:r>
              <a:rPr lang="fr-FR" sz="2800" dirty="0" err="1" smtClean="0">
                <a:solidFill>
                  <a:srgbClr val="C86358"/>
                </a:solidFill>
                <a:latin typeface="+mj-lt"/>
              </a:rPr>
              <a:t>wines</a:t>
            </a:r>
            <a:r>
              <a:rPr lang="fr-FR" sz="2800" dirty="0" smtClean="0">
                <a:solidFill>
                  <a:srgbClr val="C86358"/>
                </a:solidFill>
                <a:latin typeface="+mj-lt"/>
              </a:rPr>
              <a:t> for </a:t>
            </a:r>
            <a:r>
              <a:rPr lang="fr-FR" sz="2800" dirty="0" err="1" smtClean="0">
                <a:solidFill>
                  <a:srgbClr val="C86358"/>
                </a:solidFill>
                <a:latin typeface="+mj-lt"/>
              </a:rPr>
              <a:t>everyone</a:t>
            </a:r>
            <a:endParaRPr lang="en-US" sz="2800" dirty="0">
              <a:solidFill>
                <a:srgbClr val="C86358"/>
              </a:solidFill>
              <a:latin typeface="+mj-lt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63343" y="4357361"/>
            <a:ext cx="18582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Premium range AOC Winestar</a:t>
            </a:r>
          </a:p>
        </p:txBody>
      </p:sp>
      <p:pic>
        <p:nvPicPr>
          <p:cNvPr id="24" name="Espace réservé pour une image  23" descr="2016 Winestar Corbieres blanc.pn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tretch>
            <a:fillRect/>
          </a:stretch>
        </p:blipFill>
        <p:spPr>
          <a:xfrm>
            <a:off x="1344609" y="1606158"/>
            <a:ext cx="1162483" cy="246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Espace réservé pour une image  28" descr="2016 Winestar Corbieres rose.pn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tretch>
            <a:fillRect/>
          </a:stretch>
        </p:blipFill>
        <p:spPr>
          <a:xfrm>
            <a:off x="197835" y="1518002"/>
            <a:ext cx="1323004" cy="26129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8"/>
          <p:cNvSpPr txBox="1"/>
          <p:nvPr/>
        </p:nvSpPr>
        <p:spPr>
          <a:xfrm>
            <a:off x="3004541" y="4326882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Localization</a:t>
            </a:r>
            <a:r>
              <a:rPr lang="fr-FR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(Chine)</a:t>
            </a:r>
          </a:p>
        </p:txBody>
      </p:sp>
      <p:sp>
        <p:nvSpPr>
          <p:cNvPr id="31" name="TextBox 218"/>
          <p:cNvSpPr txBox="1"/>
          <p:nvPr/>
        </p:nvSpPr>
        <p:spPr>
          <a:xfrm>
            <a:off x="5291104" y="4326287"/>
            <a:ext cx="1449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Range </a:t>
            </a:r>
            <a:r>
              <a:rPr lang="fr-FR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IGP Harmonie</a:t>
            </a:r>
          </a:p>
        </p:txBody>
      </p:sp>
      <p:pic>
        <p:nvPicPr>
          <p:cNvPr id="17" name="Picture 22" descr="a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7" y="1154950"/>
            <a:ext cx="719218" cy="72279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24" y="930115"/>
            <a:ext cx="1067312" cy="809378"/>
          </a:xfrm>
          <a:prstGeom prst="rect">
            <a:avLst/>
          </a:prstGeom>
        </p:spPr>
      </p:pic>
      <p:pic>
        <p:nvPicPr>
          <p:cNvPr id="19" name="Picture 1" descr="BRONZE-111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9" y="1148357"/>
            <a:ext cx="778574" cy="720545"/>
          </a:xfrm>
          <a:prstGeom prst="rect">
            <a:avLst/>
          </a:prstGeom>
        </p:spPr>
      </p:pic>
      <p:pic>
        <p:nvPicPr>
          <p:cNvPr id="2050" name="Picture 2" descr="Z:\Business\Winestar\Events\2013\2013 09 CWSA Award Hong Kong\Medailles\cwsa 2013 bronze medal r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19612"/>
            <a:ext cx="658316" cy="648441"/>
          </a:xfrm>
          <a:prstGeom prst="rect">
            <a:avLst/>
          </a:prstGeom>
          <a:noFill/>
        </p:spPr>
      </p:pic>
      <p:pic>
        <p:nvPicPr>
          <p:cNvPr id="2051" name="Picture 3" descr="Z:\Business\Winestar\Events\2013\2013 09 CWSA Award Hong Kong\Medailles\cwsa 2013 gold medal r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8706" y="700362"/>
            <a:ext cx="650065" cy="648440"/>
          </a:xfrm>
          <a:prstGeom prst="rect">
            <a:avLst/>
          </a:prstGeom>
          <a:noFill/>
        </p:spPr>
      </p:pic>
      <p:pic>
        <p:nvPicPr>
          <p:cNvPr id="2052" name="Picture 4" descr="Z:\Business\Winestar\Events\2013\2013 09 CWSA Award Hong Kong\Medailles\cwsa 2013 silver medal r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3177" y="721027"/>
            <a:ext cx="664485" cy="659501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1733103" y="6382345"/>
            <a:ext cx="836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696969"/>
                </a:solidFill>
              </a:rPr>
              <a:t>Packs x 4</a:t>
            </a:r>
          </a:p>
        </p:txBody>
      </p:sp>
      <p:pic>
        <p:nvPicPr>
          <p:cNvPr id="5" name="Picture 3" descr="Z:\Business\Winestar\Collaboration\Kiravi\Cans\V3\Kiravi can 01 rs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6097" y="1145076"/>
            <a:ext cx="1390834" cy="3098696"/>
          </a:xfrm>
          <a:prstGeom prst="rect">
            <a:avLst/>
          </a:prstGeom>
          <a:noFill/>
        </p:spPr>
      </p:pic>
      <p:pic>
        <p:nvPicPr>
          <p:cNvPr id="6" name="Picture 4" descr="Z:\Business\Winestar\Design\Box colors 4 cans\Box 2\BOX ROUGE rs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89337" y="4880348"/>
            <a:ext cx="1474414" cy="1513663"/>
          </a:xfrm>
          <a:prstGeom prst="rect">
            <a:avLst/>
          </a:prstGeom>
          <a:noFill/>
        </p:spPr>
      </p:pic>
      <p:pic>
        <p:nvPicPr>
          <p:cNvPr id="7" name="Picture 5" descr="Z:\Business\Winestar\Design\Box colors 4 cans\Box 2\BOX ROSE rs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94495" y="4944144"/>
            <a:ext cx="1483622" cy="1553166"/>
          </a:xfrm>
          <a:prstGeom prst="rect">
            <a:avLst/>
          </a:prstGeom>
          <a:noFill/>
        </p:spPr>
      </p:pic>
      <p:sp>
        <p:nvSpPr>
          <p:cNvPr id="30" name="ZoneTexte 29"/>
          <p:cNvSpPr txBox="1"/>
          <p:nvPr/>
        </p:nvSpPr>
        <p:spPr>
          <a:xfrm>
            <a:off x="7177176" y="5375847"/>
            <a:ext cx="245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696969"/>
                </a:solidFill>
              </a:rPr>
              <a:t>Gift box</a:t>
            </a:r>
          </a:p>
          <a:p>
            <a:pPr algn="ctr"/>
            <a:r>
              <a:rPr lang="fr-FR" sz="1400" dirty="0" smtClean="0">
                <a:solidFill>
                  <a:srgbClr val="696969"/>
                </a:solidFill>
              </a:rPr>
              <a:t>and </a:t>
            </a:r>
            <a:r>
              <a:rPr lang="fr-FR" sz="1400" dirty="0" err="1" smtClean="0">
                <a:solidFill>
                  <a:srgbClr val="696969"/>
                </a:solidFill>
              </a:rPr>
              <a:t>duty</a:t>
            </a:r>
            <a:r>
              <a:rPr lang="fr-FR" sz="1400" dirty="0" smtClean="0">
                <a:solidFill>
                  <a:srgbClr val="696969"/>
                </a:solidFill>
              </a:rPr>
              <a:t>-free</a:t>
            </a:r>
            <a:endParaRPr lang="fr-FR" sz="1400" dirty="0">
              <a:solidFill>
                <a:srgbClr val="696969"/>
              </a:solidFill>
            </a:endParaRPr>
          </a:p>
        </p:txBody>
      </p:sp>
      <p:pic>
        <p:nvPicPr>
          <p:cNvPr id="1032" name="Picture 8" descr="Z:\Business\Winestar\Design\Gift box 6 cans\gift box and bag 0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65462" y="4733223"/>
            <a:ext cx="2378538" cy="2124777"/>
          </a:xfrm>
          <a:prstGeom prst="rect">
            <a:avLst/>
          </a:prstGeom>
          <a:noFill/>
        </p:spPr>
      </p:pic>
      <p:sp>
        <p:nvSpPr>
          <p:cNvPr id="32" name="TextBox 218"/>
          <p:cNvSpPr txBox="1"/>
          <p:nvPr/>
        </p:nvSpPr>
        <p:spPr>
          <a:xfrm>
            <a:off x="7662248" y="4316255"/>
            <a:ext cx="10903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OEM design</a:t>
            </a:r>
          </a:p>
          <a:p>
            <a:pPr algn="ctr"/>
            <a:r>
              <a:rPr lang="fr-FR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Ex:  </a:t>
            </a:r>
            <a:r>
              <a:rPr lang="fr-FR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Kiravi</a:t>
            </a:r>
            <a:r>
              <a:rPr lang="fr-FR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brand</a:t>
            </a:r>
          </a:p>
        </p:txBody>
      </p:sp>
      <p:pic>
        <p:nvPicPr>
          <p:cNvPr id="1028" name="Picture 4" descr="Z:\Business\Winestar\Design\Marion Seignan\Harmonie\Lys\White\Lys creux\harmonie chardonnay blanc 1 r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15962" y="1616149"/>
            <a:ext cx="1161845" cy="2254101"/>
          </a:xfrm>
          <a:prstGeom prst="rect">
            <a:avLst/>
          </a:prstGeom>
          <a:noFill/>
        </p:spPr>
      </p:pic>
      <p:pic>
        <p:nvPicPr>
          <p:cNvPr id="1026" name="Picture 2" descr="Z:\Business\Winestar\Design\Marion Seignan\Harmonie\Lys\Red\harmonie merlot 2 rs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09375" y="1967022"/>
            <a:ext cx="1166353" cy="2341282"/>
          </a:xfrm>
          <a:prstGeom prst="rect">
            <a:avLst/>
          </a:prstGeom>
          <a:noFill/>
        </p:spPr>
      </p:pic>
      <p:pic>
        <p:nvPicPr>
          <p:cNvPr id="2" name="Picture 2" descr="Z:\Business\Winestar\Design\Tianjin Shanzu\Cans\WINESTAR CORBIERE ROUGE 1 rs2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16006" y="1643940"/>
            <a:ext cx="1115753" cy="2582943"/>
          </a:xfrm>
          <a:prstGeom prst="rect">
            <a:avLst/>
          </a:prstGeom>
          <a:noFill/>
        </p:spPr>
      </p:pic>
      <p:pic>
        <p:nvPicPr>
          <p:cNvPr id="27" name="Espace réservé pour une image  26" descr="2016 Winestar Corbieres rouge.png"/>
          <p:cNvPicPr>
            <a:picLocks noGrp="1" noChangeAspect="1"/>
          </p:cNvPicPr>
          <p:nvPr>
            <p:ph type="pic" sz="quarter" idx="10"/>
          </p:nvPr>
        </p:nvPicPr>
        <p:blipFill>
          <a:blip r:embed="rId19" cstate="print"/>
          <a:stretch>
            <a:fillRect/>
          </a:stretch>
        </p:blipFill>
        <p:spPr>
          <a:xfrm>
            <a:off x="817206" y="1687160"/>
            <a:ext cx="1329277" cy="262532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ZoneTexte 32"/>
          <p:cNvSpPr txBox="1"/>
          <p:nvPr/>
        </p:nvSpPr>
        <p:spPr>
          <a:xfrm>
            <a:off x="4514610" y="6384517"/>
            <a:ext cx="777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696969"/>
                </a:solidFill>
              </a:rPr>
              <a:t>Displays</a:t>
            </a:r>
          </a:p>
        </p:txBody>
      </p:sp>
      <p:pic>
        <p:nvPicPr>
          <p:cNvPr id="8" name="Picture 2" descr="C:\Users\FAB01\Documents\presentoir winestar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28820" y="4635795"/>
            <a:ext cx="809172" cy="2222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1943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3" grpId="0"/>
      <p:bldP spid="22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63720" y="142597"/>
            <a:ext cx="311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86358"/>
                </a:solidFill>
                <a:latin typeface="+mj-lt"/>
              </a:rPr>
              <a:t>Promotion and media</a:t>
            </a:r>
            <a:endParaRPr lang="en-US" sz="2400" dirty="0">
              <a:solidFill>
                <a:srgbClr val="C86358"/>
              </a:solidFill>
              <a:latin typeface="+mj-lt"/>
            </a:endParaRPr>
          </a:p>
        </p:txBody>
      </p:sp>
      <p:pic>
        <p:nvPicPr>
          <p:cNvPr id="12" name="Picture 20" descr="Kristin Bauber van Straten (Pam @ True Blood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10746" y="842920"/>
            <a:ext cx="1945223" cy="29178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>
            <a:off x="226241" y="868555"/>
            <a:ext cx="1970203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   CELEBRITIES USA</a:t>
            </a:r>
          </a:p>
          <a:p>
            <a:endParaRPr lang="de-DE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r>
              <a:rPr lang="de-DE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Kristin </a:t>
            </a:r>
            <a:r>
              <a:rPr lang="de-DE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Bauber</a:t>
            </a:r>
            <a:r>
              <a:rPr lang="de-DE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van </a:t>
            </a:r>
            <a:r>
              <a:rPr lang="de-DE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Straten</a:t>
            </a:r>
            <a:r>
              <a:rPr lang="de-DE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</a:p>
          <a:p>
            <a:r>
              <a:rPr lang="de-DE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True Blood</a:t>
            </a:r>
            <a:endParaRPr lang="en-GB" sz="13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endParaRPr lang="en-GB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Jasmine </a:t>
            </a:r>
            <a:r>
              <a:rPr lang="en-GB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Dunstin</a:t>
            </a: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</a:p>
          <a:p>
            <a:r>
              <a:rPr lang="en-GB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CSI Miami, GQ Magazine</a:t>
            </a:r>
          </a:p>
          <a:p>
            <a:endParaRPr lang="en-GB" sz="13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Madeline Brewer </a:t>
            </a:r>
          </a:p>
          <a:p>
            <a:r>
              <a:rPr lang="en-GB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Orange is the New Black</a:t>
            </a:r>
          </a:p>
          <a:p>
            <a:endParaRPr lang="en-GB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TJ Miller</a:t>
            </a:r>
          </a:p>
          <a:p>
            <a:r>
              <a:rPr lang="en-GB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Silicon Valley, </a:t>
            </a:r>
            <a:r>
              <a:rPr lang="en-GB" sz="13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Deadpool</a:t>
            </a:r>
            <a:endParaRPr lang="en-GB" sz="13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18" name="Picture 19" descr="Madeline Brewer @ Orange is the New Black.jpg"/>
          <p:cNvPicPr>
            <a:picLocks noChangeAspect="1"/>
          </p:cNvPicPr>
          <p:nvPr/>
        </p:nvPicPr>
        <p:blipFill>
          <a:blip r:embed="rId3" cstate="print"/>
          <a:srcRect b="3989"/>
          <a:stretch>
            <a:fillRect/>
          </a:stretch>
        </p:blipFill>
        <p:spPr>
          <a:xfrm>
            <a:off x="4302624" y="2341923"/>
            <a:ext cx="2216679" cy="1418833"/>
          </a:xfrm>
          <a:prstGeom prst="rect">
            <a:avLst/>
          </a:prstGeom>
        </p:spPr>
      </p:pic>
      <p:pic>
        <p:nvPicPr>
          <p:cNvPr id="19" name="Picture 16" descr="Woma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320064" y="836666"/>
            <a:ext cx="2179600" cy="1362586"/>
          </a:xfrm>
          <a:prstGeom prst="rect">
            <a:avLst/>
          </a:prstGeom>
        </p:spPr>
      </p:pic>
      <p:pic>
        <p:nvPicPr>
          <p:cNvPr id="5122" name="Picture 2" descr="C:\Users\Administrateur\Pictures\Emissions TV winest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5655" y="4432480"/>
            <a:ext cx="8027582" cy="2342123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 flipH="1">
            <a:off x="2110176" y="4079435"/>
            <a:ext cx="5858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TV clips : France (BFM, M6, Canal +)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Belgium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, South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Korea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, China… </a:t>
            </a:r>
            <a:endParaRPr lang="en-GB" sz="14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11" name="Picture 2" descr="Z:\Business\Winestar\Events\2015 01 DPA Golden Globes\highlights\IMG_08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3759" y="798616"/>
            <a:ext cx="1974759" cy="2962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3241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46970" y="1018031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404040"/>
                </a:solidFill>
                <a:latin typeface="+mj-lt"/>
              </a:rPr>
              <a:t>An industrial </a:t>
            </a:r>
            <a:r>
              <a:rPr lang="fr-FR" i="1" dirty="0" err="1" smtClean="0">
                <a:solidFill>
                  <a:srgbClr val="404040"/>
                </a:solidFill>
                <a:latin typeface="+mj-lt"/>
              </a:rPr>
              <a:t>invest</a:t>
            </a:r>
            <a:r>
              <a:rPr lang="en-US" i="1" dirty="0" err="1">
                <a:solidFill>
                  <a:srgbClr val="404040"/>
                </a:solidFill>
                <a:latin typeface="+mj-lt"/>
              </a:rPr>
              <a:t>m</a:t>
            </a:r>
            <a:r>
              <a:rPr lang="en-US" altLang="ja-JP" i="1" dirty="0" err="1" smtClean="0">
                <a:solidFill>
                  <a:srgbClr val="404040"/>
                </a:solidFill>
                <a:latin typeface="+mj-lt"/>
              </a:rPr>
              <a:t>ent</a:t>
            </a:r>
            <a:r>
              <a:rPr lang="fr-FR" i="1" dirty="0" smtClean="0">
                <a:solidFill>
                  <a:srgbClr val="404040"/>
                </a:solidFill>
                <a:latin typeface="+mj-lt"/>
              </a:rPr>
              <a:t> to a</a:t>
            </a:r>
            <a:r>
              <a:rPr lang="en-US" i="1" dirty="0" err="1" smtClean="0">
                <a:solidFill>
                  <a:srgbClr val="404040"/>
                </a:solidFill>
              </a:rPr>
              <a:t>c</a:t>
            </a:r>
            <a:r>
              <a:rPr lang="en-US" altLang="ja-JP" i="1" dirty="0" err="1" smtClean="0">
                <a:solidFill>
                  <a:srgbClr val="404040"/>
                </a:solidFill>
              </a:rPr>
              <a:t>celerate</a:t>
            </a:r>
            <a:r>
              <a:rPr lang="en-US" altLang="ja-JP" i="1" dirty="0" smtClean="0">
                <a:solidFill>
                  <a:srgbClr val="404040"/>
                </a:solidFill>
              </a:rPr>
              <a:t> our growth</a:t>
            </a:r>
            <a:endParaRPr lang="en-US" i="1" dirty="0">
              <a:solidFill>
                <a:srgbClr val="404040"/>
              </a:solidFill>
              <a:latin typeface="+mj-lt"/>
            </a:endParaRPr>
          </a:p>
        </p:txBody>
      </p:sp>
      <p:pic>
        <p:nvPicPr>
          <p:cNvPr id="8" name="Picture 2" descr="C:\Users\AKNETBOOK1\Documents\logo 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414" y="298200"/>
            <a:ext cx="3181350" cy="428625"/>
          </a:xfrm>
          <a:prstGeom prst="rect">
            <a:avLst/>
          </a:prstGeom>
          <a:noFill/>
        </p:spPr>
      </p:pic>
      <p:sp>
        <p:nvSpPr>
          <p:cNvPr id="36" name="TextBox 34"/>
          <p:cNvSpPr txBox="1"/>
          <p:nvPr/>
        </p:nvSpPr>
        <p:spPr>
          <a:xfrm>
            <a:off x="871676" y="4528600"/>
            <a:ext cx="76297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seize the opportunity to purchase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own wine-in-cans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filling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line in China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:</a:t>
            </a:r>
          </a:p>
          <a:p>
            <a:pPr marL="285750" indent="-285750">
              <a:buFontTx/>
              <a:buChar char="-"/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Reduce our costs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launch aggressive sales campaigns in China and Asia,</a:t>
            </a:r>
          </a:p>
          <a:p>
            <a:pPr marL="285750" indent="-285750">
              <a:buFontTx/>
              <a:buChar char="-"/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Deploy this pilot plant to other strategic markets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USA, India, Russia, Africa, etc.) </a:t>
            </a:r>
          </a:p>
        </p:txBody>
      </p:sp>
      <p:pic>
        <p:nvPicPr>
          <p:cNvPr id="1027" name="Picture 3" descr="C:\Users\FAB01\Downloads\Wine filling 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604" y="1839533"/>
            <a:ext cx="7019926" cy="253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912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80797" y="101803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404040"/>
                </a:solidFill>
                <a:latin typeface="+mj-lt"/>
              </a:rPr>
              <a:t>Why </a:t>
            </a:r>
            <a:r>
              <a:rPr lang="fr-FR" i="1" dirty="0" smtClean="0">
                <a:solidFill>
                  <a:srgbClr val="404040"/>
                </a:solidFill>
                <a:latin typeface="+mj-lt"/>
              </a:rPr>
              <a:t>Chin</a:t>
            </a:r>
            <a:r>
              <a:rPr lang="fr-FR" i="1" dirty="0">
                <a:solidFill>
                  <a:srgbClr val="404040"/>
                </a:solidFill>
                <a:latin typeface="+mj-lt"/>
              </a:rPr>
              <a:t>a</a:t>
            </a:r>
            <a:r>
              <a:rPr lang="fr-FR" i="1" dirty="0" smtClean="0">
                <a:solidFill>
                  <a:srgbClr val="404040"/>
                </a:solidFill>
                <a:latin typeface="+mj-lt"/>
              </a:rPr>
              <a:t> ?</a:t>
            </a:r>
            <a:endParaRPr lang="en-US" i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6" name="TextBox 34"/>
          <p:cNvSpPr txBox="1"/>
          <p:nvPr/>
        </p:nvSpPr>
        <p:spPr>
          <a:xfrm>
            <a:off x="4375551" y="1933876"/>
            <a:ext cx="476844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China is already the #1 market for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Winestar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® with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 1 million cans sold through distributors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China is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major player of the wine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 :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#1 for red wine consumption !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wine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area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wine imports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2020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more than 80 million Chinese consumers will drink wine twice per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day...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China drinks 5 times less wine per capita than Hong Kong… which demonstrates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strong growth potential.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 manpower and reduced tax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(vs import) enables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competitive price and strong sales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Picture 2" descr="C:\Users\AKNETBOOK1\Documents\logo 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414" y="298200"/>
            <a:ext cx="3181350" cy="428625"/>
          </a:xfrm>
          <a:prstGeom prst="rect">
            <a:avLst/>
          </a:prstGeom>
          <a:noFill/>
        </p:spPr>
      </p:pic>
      <p:pic>
        <p:nvPicPr>
          <p:cNvPr id="2" name="Picture 1" descr="Wine-consumption-in-Chin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31" y="1966833"/>
            <a:ext cx="4025164" cy="4331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4750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4182" y="962204"/>
            <a:ext cx="255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404040"/>
                </a:solidFill>
                <a:latin typeface="+mj-lt"/>
              </a:rPr>
              <a:t>Why in Tianjin, China </a:t>
            </a:r>
            <a:r>
              <a:rPr lang="fr-FR" i="1" dirty="0" smtClean="0">
                <a:solidFill>
                  <a:srgbClr val="404040"/>
                </a:solidFill>
                <a:latin typeface="+mj-lt"/>
              </a:rPr>
              <a:t>?</a:t>
            </a:r>
            <a:endParaRPr lang="en-US" i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6" name="TextBox 34"/>
          <p:cNvSpPr txBox="1"/>
          <p:nvPr/>
        </p:nvSpPr>
        <p:spPr>
          <a:xfrm>
            <a:off x="455113" y="1570368"/>
            <a:ext cx="83346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identified a Chinese partner who already operates a bottling line which enables us to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 quicker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with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lower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investment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reduced risk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strategic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location n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ear the Beijing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seaport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Free Trade Zone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reduces logistics costs and serves as a base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export to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Asian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 markets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U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Discussions pending with Dynasty (#3 Chinese wine producer based in Tianjin) to package their wines in our cans and use their sales channels to distribute </a:t>
            </a:r>
            <a:r>
              <a:rPr 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Winestar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® to millions of Chinese outlets…</a:t>
            </a:r>
          </a:p>
        </p:txBody>
      </p:sp>
      <p:pic>
        <p:nvPicPr>
          <p:cNvPr id="8" name="Picture 2" descr="C:\Users\AKNETBOOK1\Documents\logo 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414" y="298200"/>
            <a:ext cx="3181350" cy="428625"/>
          </a:xfrm>
          <a:prstGeom prst="rect">
            <a:avLst/>
          </a:prstGeom>
          <a:noFill/>
        </p:spPr>
      </p:pic>
      <p:pic>
        <p:nvPicPr>
          <p:cNvPr id="2050" name="Picture 2" descr="C:\Users\FAB01\Downloads\Map Tianjin expo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1622" y="3826742"/>
            <a:ext cx="5981039" cy="2902370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593" y="4983895"/>
            <a:ext cx="412151" cy="350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7474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06472" y="962204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404040"/>
                </a:solidFill>
                <a:latin typeface="+mj-lt"/>
              </a:rPr>
              <a:t>Benefits of working with an existing partner</a:t>
            </a:r>
            <a:endParaRPr lang="en-US" i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6" name="TextBox 34"/>
          <p:cNvSpPr txBox="1"/>
          <p:nvPr/>
        </p:nvSpPr>
        <p:spPr>
          <a:xfrm>
            <a:off x="337752" y="2163493"/>
            <a:ext cx="51913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partner’s existing equipment (wine tanks, filtration system, analysis laboratory, etc.) will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reduce the initial investment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 1 m€ to 400 k€…</a:t>
            </a:r>
          </a:p>
          <a:p>
            <a:endParaRPr lang="en-US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Experienced staff with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 of bulk wine import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procedures, compliance and technological expertise,</a:t>
            </a:r>
          </a:p>
          <a:p>
            <a:endParaRPr lang="en-US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Logistics and customs clearance capability,</a:t>
            </a:r>
          </a:p>
          <a:p>
            <a:endParaRPr lang="en-US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China Sanitary food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license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immediately available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endParaRPr lang="en-US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Will add </a:t>
            </a:r>
            <a:r>
              <a:rPr 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Winestar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® cans to his wine portfolio (already selling 12 million bottles annually…)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C:\Users\AKNETBOOK1\Documents\logo 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414" y="298200"/>
            <a:ext cx="3181350" cy="428625"/>
          </a:xfrm>
          <a:prstGeom prst="rect">
            <a:avLst/>
          </a:prstGeom>
          <a:noFill/>
        </p:spPr>
      </p:pic>
      <p:pic>
        <p:nvPicPr>
          <p:cNvPr id="6" name="Picture 2" descr="Z:\Business\Winestar\Filling\China\Photo James et cuv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5134" y="1931032"/>
            <a:ext cx="3142655" cy="3657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7474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12314</TotalTime>
  <Words>1477</Words>
  <Application>Microsoft Office PowerPoint</Application>
  <PresentationFormat>Affichage à l'écran (4:3)</PresentationFormat>
  <Paragraphs>432</Paragraphs>
  <Slides>21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Breeze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SignAddict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AbuSina</dc:creator>
  <cp:lastModifiedBy>FAB01</cp:lastModifiedBy>
  <cp:revision>1575</cp:revision>
  <dcterms:created xsi:type="dcterms:W3CDTF">2014-09-15T07:14:39Z</dcterms:created>
  <dcterms:modified xsi:type="dcterms:W3CDTF">2018-05-18T09:21:53Z</dcterms:modified>
</cp:coreProperties>
</file>